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88" r:id="rId2"/>
    <p:sldId id="270" r:id="rId3"/>
    <p:sldId id="297" r:id="rId4"/>
    <p:sldId id="26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114" d="100"/>
          <a:sy n="114" d="100"/>
        </p:scale>
        <p:origin x="186" y="10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GB" dirty="0"/>
              <a:t>Coach Supervision</a:t>
            </a:r>
          </a:p>
        </p:txBody>
      </p:sp>
      <p:sp>
        <p:nvSpPr>
          <p:cNvPr id="4" name="Footer Placeholder 3"/>
          <p:cNvSpPr>
            <a:spLocks noGrp="1"/>
          </p:cNvSpPr>
          <p:nvPr>
            <p:ph type="ftr" sz="quarter" idx="2"/>
          </p:nvPr>
        </p:nvSpPr>
        <p:spPr>
          <a:xfrm>
            <a:off x="0" y="8479171"/>
            <a:ext cx="2971800" cy="458787"/>
          </a:xfrm>
          <a:prstGeom prst="rect">
            <a:avLst/>
          </a:prstGeom>
        </p:spPr>
        <p:txBody>
          <a:bodyPr vert="horz" lIns="91440" tIns="45720" rIns="91440" bIns="45720" rtlCol="0" anchor="b"/>
          <a:lstStyle>
            <a:lvl1pPr algn="l">
              <a:defRPr sz="1200"/>
            </a:lvl1pPr>
          </a:lstStyle>
          <a:p>
            <a:r>
              <a:rPr lang="en-GB" dirty="0"/>
              <a:t>© 2018 Steve Page </a:t>
            </a:r>
          </a:p>
        </p:txBody>
      </p:sp>
      <p:sp>
        <p:nvSpPr>
          <p:cNvPr id="5" name="Date Placeholder 4">
            <a:extLst>
              <a:ext uri="{FF2B5EF4-FFF2-40B4-BE49-F238E27FC236}">
                <a16:creationId xmlns:a16="http://schemas.microsoft.com/office/drawing/2014/main" id="{671374D0-CE18-4CC1-A66E-7FFE010298A2}"/>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r>
              <a:rPr lang="en-GB" dirty="0"/>
              <a:t>March – May 2019</a:t>
            </a:r>
          </a:p>
        </p:txBody>
      </p:sp>
    </p:spTree>
    <p:extLst>
      <p:ext uri="{BB962C8B-B14F-4D97-AF65-F5344CB8AC3E}">
        <p14:creationId xmlns:p14="http://schemas.microsoft.com/office/powerpoint/2010/main" val="3855436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07E13BF3-A146-4A83-92A4-66F6D060A558}" type="datetimeFigureOut">
              <a:rPr lang="en-GB" smtClean="0"/>
              <a:t>16/03/2019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1E257-A137-4C4D-AF85-60C4251131D6}" type="slidenum">
              <a:rPr lang="en-GB" smtClean="0"/>
              <a:t>‹#›</a:t>
            </a:fld>
            <a:endParaRPr lang="en-GB"/>
          </a:p>
        </p:txBody>
      </p:sp>
    </p:spTree>
    <p:extLst>
      <p:ext uri="{BB962C8B-B14F-4D97-AF65-F5344CB8AC3E}">
        <p14:creationId xmlns:p14="http://schemas.microsoft.com/office/powerpoint/2010/main" val="1755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this opportunity to speak about the shadow, which is a concept I have found useful for many years both in understanding myself and my supervisees and clients. </a:t>
            </a:r>
          </a:p>
          <a:p>
            <a:endParaRPr lang="en-GB" dirty="0"/>
          </a:p>
          <a:p>
            <a:r>
              <a:rPr lang="en-GB" dirty="0"/>
              <a:t>Before I start I would like invite you all to take a few moments to settle and centre yourselves.  Please draw your attention into yourself and focus upon your breath. Just notice as you breath in and out</a:t>
            </a:r>
            <a:r>
              <a:rPr lang="en-GB" i="1" dirty="0"/>
              <a:t>. Pause</a:t>
            </a:r>
            <a:r>
              <a:rPr lang="en-GB" dirty="0"/>
              <a:t>. Now deepen your breath so that you breathe into the full capacity of your lungs. On your next in breath draw your breath in fully and then hold your breath for a count of three and then breath out. Do that twice more please.</a:t>
            </a:r>
          </a:p>
          <a:p>
            <a:endParaRPr lang="en-GB" dirty="0"/>
          </a:p>
          <a:p>
            <a:r>
              <a:rPr lang="en-GB" dirty="0"/>
              <a:t>Thank you, I hope that will help you listen to what I have to say with your feelings and your body, as well as your mind.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65F32-4B04-4209-B160-6394702584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2</a:t>
            </a:fld>
            <a:endParaRPr lang="en-GB"/>
          </a:p>
        </p:txBody>
      </p:sp>
    </p:spTree>
    <p:extLst>
      <p:ext uri="{BB962C8B-B14F-4D97-AF65-F5344CB8AC3E}">
        <p14:creationId xmlns:p14="http://schemas.microsoft.com/office/powerpoint/2010/main" val="304252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3</a:t>
            </a:fld>
            <a:endParaRPr lang="en-GB"/>
          </a:p>
        </p:txBody>
      </p:sp>
    </p:spTree>
    <p:extLst>
      <p:ext uri="{BB962C8B-B14F-4D97-AF65-F5344CB8AC3E}">
        <p14:creationId xmlns:p14="http://schemas.microsoft.com/office/powerpoint/2010/main" val="339796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D1E257-A137-4C4D-AF85-60C4251131D6}" type="slidenum">
              <a:rPr lang="en-GB" smtClean="0"/>
              <a:t>4</a:t>
            </a:fld>
            <a:endParaRPr lang="en-GB"/>
          </a:p>
        </p:txBody>
      </p:sp>
    </p:spTree>
    <p:extLst>
      <p:ext uri="{BB962C8B-B14F-4D97-AF65-F5344CB8AC3E}">
        <p14:creationId xmlns:p14="http://schemas.microsoft.com/office/powerpoint/2010/main" val="1244037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93827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227193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56568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64468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BF7A4E-109C-4A9C-9CC6-CF281438F981}" type="datetimeFigureOut">
              <a:rPr lang="en-GB" smtClean="0"/>
              <a:pPr/>
              <a:t>16/03/2019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403306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BF7A4E-109C-4A9C-9CC6-CF281438F981}" type="datetimeFigureOut">
              <a:rPr lang="en-GB" smtClean="0"/>
              <a:pPr/>
              <a:t>16/03/2019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00350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BF7A4E-109C-4A9C-9CC6-CF281438F981}" type="datetimeFigureOut">
              <a:rPr lang="en-GB" smtClean="0"/>
              <a:pPr/>
              <a:t>16/03/2019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90880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BF7A4E-109C-4A9C-9CC6-CF281438F981}" type="datetimeFigureOut">
              <a:rPr lang="en-GB" smtClean="0"/>
              <a:pPr/>
              <a:t>16/03/2019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258736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7A4E-109C-4A9C-9CC6-CF281438F981}" type="datetimeFigureOut">
              <a:rPr lang="en-GB" smtClean="0"/>
              <a:pPr/>
              <a:t>16/03/2019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24156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F7A4E-109C-4A9C-9CC6-CF281438F981}" type="datetimeFigureOut">
              <a:rPr lang="en-GB" smtClean="0"/>
              <a:pPr/>
              <a:t>16/03/2019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30674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F7A4E-109C-4A9C-9CC6-CF281438F981}" type="datetimeFigureOut">
              <a:rPr lang="en-GB" smtClean="0"/>
              <a:pPr/>
              <a:t>16/03/2019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61825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F7A4E-109C-4A9C-9CC6-CF281438F981}" type="datetimeFigureOut">
              <a:rPr lang="en-GB" smtClean="0"/>
              <a:pPr/>
              <a:t>16/03/2019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AA70B-6F1E-4401-8CCD-55D8580B8368}" type="slidenum">
              <a:rPr lang="en-GB" smtClean="0"/>
              <a:pPr/>
              <a:t>‹#›</a:t>
            </a:fld>
            <a:endParaRPr lang="en-GB"/>
          </a:p>
        </p:txBody>
      </p:sp>
    </p:spTree>
    <p:extLst>
      <p:ext uri="{BB962C8B-B14F-4D97-AF65-F5344CB8AC3E}">
        <p14:creationId xmlns:p14="http://schemas.microsoft.com/office/powerpoint/2010/main" val="1067472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3537981" cy="1123406"/>
          </a:xfrm>
          <a:prstGeom prst="rect">
            <a:avLst/>
          </a:prstGeom>
        </p:spPr>
      </p:pic>
      <p:sp>
        <p:nvSpPr>
          <p:cNvPr id="7" name="Rectangle 6"/>
          <p:cNvSpPr/>
          <p:nvPr/>
        </p:nvSpPr>
        <p:spPr>
          <a:xfrm>
            <a:off x="0" y="0"/>
            <a:ext cx="12192000" cy="6858000"/>
          </a:xfrm>
          <a:prstGeom prst="rect">
            <a:avLst/>
          </a:prstGeom>
          <a:gradFill flip="none" rotWithShape="1">
            <a:gsLst>
              <a:gs pos="0">
                <a:schemeClr val="accent1">
                  <a:alpha val="0"/>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287383" y="4950823"/>
            <a:ext cx="112732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9" name="TextBox 8"/>
          <p:cNvSpPr txBox="1"/>
          <p:nvPr/>
        </p:nvSpPr>
        <p:spPr>
          <a:xfrm>
            <a:off x="243840" y="1123406"/>
            <a:ext cx="58521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Coach supervision</a:t>
            </a:r>
          </a:p>
        </p:txBody>
      </p:sp>
      <p:sp>
        <p:nvSpPr>
          <p:cNvPr id="2" name="TextBox 1">
            <a:extLst>
              <a:ext uri="{FF2B5EF4-FFF2-40B4-BE49-F238E27FC236}">
                <a16:creationId xmlns:a16="http://schemas.microsoft.com/office/drawing/2014/main" id="{5DA0B664-0F36-4815-9D1C-A99DDF9ACAFC}"/>
              </a:ext>
            </a:extLst>
          </p:cNvPr>
          <p:cNvSpPr txBox="1"/>
          <p:nvPr/>
        </p:nvSpPr>
        <p:spPr>
          <a:xfrm>
            <a:off x="243840" y="2246812"/>
            <a:ext cx="7202905" cy="1569660"/>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Supervising in-house coaches</a:t>
            </a:r>
            <a:endParaRPr lang="en-GB" sz="4000" b="1" i="1" dirty="0">
              <a:latin typeface="Arial" panose="020B0604020202020204" pitchFamily="34" charset="0"/>
              <a:cs typeface="Arial" panose="020B0604020202020204" pitchFamily="34" charset="0"/>
            </a:endParaRPr>
          </a:p>
        </p:txBody>
      </p:sp>
      <p:pic>
        <p:nvPicPr>
          <p:cNvPr id="10" name="Content Placeholder 9" descr="A group of stuffed animals&#10;&#10;Description generated with high confidence">
            <a:extLst>
              <a:ext uri="{FF2B5EF4-FFF2-40B4-BE49-F238E27FC236}">
                <a16:creationId xmlns:a16="http://schemas.microsoft.com/office/drawing/2014/main" id="{8A739054-F307-4283-8630-069EA60EA644}"/>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648674" y="3326628"/>
            <a:ext cx="5543326" cy="3248389"/>
          </a:xfrm>
        </p:spPr>
      </p:pic>
    </p:spTree>
    <p:extLst>
      <p:ext uri="{BB962C8B-B14F-4D97-AF65-F5344CB8AC3E}">
        <p14:creationId xmlns:p14="http://schemas.microsoft.com/office/powerpoint/2010/main" val="3531544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3038764" cy="964891"/>
          </a:xfrm>
        </p:spPr>
      </p:pic>
      <p:sp>
        <p:nvSpPr>
          <p:cNvPr id="4" name="Rectangle 3"/>
          <p:cNvSpPr/>
          <p:nvPr/>
        </p:nvSpPr>
        <p:spPr>
          <a:xfrm>
            <a:off x="0" y="0"/>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9" name="TextBox 8"/>
          <p:cNvSpPr txBox="1"/>
          <p:nvPr/>
        </p:nvSpPr>
        <p:spPr>
          <a:xfrm>
            <a:off x="3683726" y="418143"/>
            <a:ext cx="8114278" cy="923330"/>
          </a:xfrm>
          <a:prstGeom prst="rect">
            <a:avLst/>
          </a:prstGeom>
          <a:noFill/>
        </p:spPr>
        <p:txBody>
          <a:bodyPr wrap="square" rtlCol="0">
            <a:spAutoFit/>
          </a:bodyPr>
          <a:lstStyle/>
          <a:p>
            <a:endParaRPr lang="en-GB" dirty="0"/>
          </a:p>
          <a:p>
            <a:endParaRPr lang="en-GB" dirty="0"/>
          </a:p>
          <a:p>
            <a:r>
              <a:rPr lang="en-GB" dirty="0"/>
              <a:t> </a:t>
            </a:r>
          </a:p>
        </p:txBody>
      </p:sp>
      <p:sp>
        <p:nvSpPr>
          <p:cNvPr id="99" name="TextBox 98"/>
          <p:cNvSpPr txBox="1"/>
          <p:nvPr/>
        </p:nvSpPr>
        <p:spPr>
          <a:xfrm>
            <a:off x="3430052" y="406485"/>
            <a:ext cx="8259440" cy="923330"/>
          </a:xfrm>
          <a:prstGeom prst="rect">
            <a:avLst/>
          </a:prstGeom>
          <a:noFill/>
        </p:spPr>
        <p:txBody>
          <a:bodyPr wrap="square" rtlCol="0">
            <a:spAutoFit/>
          </a:bodyPr>
          <a:lstStyle/>
          <a:p>
            <a:endParaRPr lang="en-GB" dirty="0"/>
          </a:p>
          <a:p>
            <a:endParaRPr lang="en-GB" dirty="0"/>
          </a:p>
          <a:p>
            <a:endParaRPr lang="en-GB" dirty="0"/>
          </a:p>
        </p:txBody>
      </p:sp>
      <p:sp>
        <p:nvSpPr>
          <p:cNvPr id="2" name="TextBox 1"/>
          <p:cNvSpPr txBox="1"/>
          <p:nvPr/>
        </p:nvSpPr>
        <p:spPr>
          <a:xfrm>
            <a:off x="393996" y="1329815"/>
            <a:ext cx="11176000" cy="527836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Issues reported by supervisors of in house coaches highlighted by Katherine St John-Brooks (2014) – from her research*.</a:t>
            </a:r>
          </a:p>
          <a:p>
            <a:endParaRPr lang="en-GB" sz="24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Clients present with more issue based agendas and coaches can feel pushed towards mentoring or addressing what belongs in line management.</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Quite frequent conflicts of  confidentiality and role (dual relationships?)</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Coaching – counselling boundary issues more frequent.</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Coaches finding clients are not always fully committed.</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Greater frequency of client cancellations – can lead to appointment drift.</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*St John-Brooks, K. (2010) ‘What are the ethical challenges involved in being an internal coach?’ </a:t>
            </a:r>
            <a:r>
              <a:rPr lang="en-GB" sz="2400" i="1" dirty="0">
                <a:latin typeface="Arial" panose="020B0604020202020204" pitchFamily="34" charset="0"/>
                <a:cs typeface="Arial" panose="020B0604020202020204" pitchFamily="34" charset="0"/>
              </a:rPr>
              <a:t>International Journal of Mentoring and Coaching </a:t>
            </a:r>
            <a:r>
              <a:rPr lang="en-GB" sz="2400" dirty="0">
                <a:latin typeface="Arial" panose="020B0604020202020204" pitchFamily="34" charset="0"/>
                <a:cs typeface="Arial" panose="020B0604020202020204" pitchFamily="34" charset="0"/>
              </a:rPr>
              <a:t>VIII(1): 50-66.</a:t>
            </a:r>
          </a:p>
          <a:p>
            <a:endParaRPr lang="en-GB"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A559970-3D61-45F7-99AF-A2633FADD9D1}"/>
              </a:ext>
            </a:extLst>
          </p:cNvPr>
          <p:cNvSpPr txBox="1"/>
          <p:nvPr/>
        </p:nvSpPr>
        <p:spPr>
          <a:xfrm>
            <a:off x="3491549" y="524656"/>
            <a:ext cx="6775555"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Supervising in-house coaches</a:t>
            </a:r>
          </a:p>
        </p:txBody>
      </p:sp>
    </p:spTree>
    <p:extLst>
      <p:ext uri="{BB962C8B-B14F-4D97-AF65-F5344CB8AC3E}">
        <p14:creationId xmlns:p14="http://schemas.microsoft.com/office/powerpoint/2010/main" val="211489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3038764" cy="964891"/>
          </a:xfrm>
        </p:spPr>
      </p:pic>
      <p:sp>
        <p:nvSpPr>
          <p:cNvPr id="4" name="Rectangle 3"/>
          <p:cNvSpPr/>
          <p:nvPr/>
        </p:nvSpPr>
        <p:spPr>
          <a:xfrm>
            <a:off x="0" y="0"/>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9" name="TextBox 8"/>
          <p:cNvSpPr txBox="1"/>
          <p:nvPr/>
        </p:nvSpPr>
        <p:spPr>
          <a:xfrm>
            <a:off x="3683726" y="418143"/>
            <a:ext cx="8114278" cy="923330"/>
          </a:xfrm>
          <a:prstGeom prst="rect">
            <a:avLst/>
          </a:prstGeom>
          <a:noFill/>
        </p:spPr>
        <p:txBody>
          <a:bodyPr wrap="square" rtlCol="0">
            <a:spAutoFit/>
          </a:bodyPr>
          <a:lstStyle/>
          <a:p>
            <a:endParaRPr lang="en-GB" dirty="0"/>
          </a:p>
          <a:p>
            <a:endParaRPr lang="en-GB" dirty="0"/>
          </a:p>
          <a:p>
            <a:r>
              <a:rPr lang="en-GB" dirty="0"/>
              <a:t> </a:t>
            </a:r>
          </a:p>
        </p:txBody>
      </p:sp>
      <p:sp>
        <p:nvSpPr>
          <p:cNvPr id="99" name="TextBox 98"/>
          <p:cNvSpPr txBox="1"/>
          <p:nvPr/>
        </p:nvSpPr>
        <p:spPr>
          <a:xfrm>
            <a:off x="3430052" y="406485"/>
            <a:ext cx="8259440" cy="923330"/>
          </a:xfrm>
          <a:prstGeom prst="rect">
            <a:avLst/>
          </a:prstGeom>
          <a:noFill/>
        </p:spPr>
        <p:txBody>
          <a:bodyPr wrap="square" rtlCol="0">
            <a:spAutoFit/>
          </a:bodyPr>
          <a:lstStyle/>
          <a:p>
            <a:endParaRPr lang="en-GB" dirty="0"/>
          </a:p>
          <a:p>
            <a:endParaRPr lang="en-GB" dirty="0"/>
          </a:p>
          <a:p>
            <a:endParaRPr lang="en-GB" dirty="0"/>
          </a:p>
        </p:txBody>
      </p:sp>
      <p:sp>
        <p:nvSpPr>
          <p:cNvPr id="2" name="TextBox 1"/>
          <p:cNvSpPr txBox="1"/>
          <p:nvPr/>
        </p:nvSpPr>
        <p:spPr>
          <a:xfrm>
            <a:off x="393996" y="1329815"/>
            <a:ext cx="11176000" cy="632480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Issues reported by supervisors of in house coaches highlighted by Katherine St John-Brooks (2014) – from her research*.</a:t>
            </a:r>
          </a:p>
          <a:p>
            <a:endParaRPr lang="en-GB" sz="24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Coaches often report anxieties about three-way meetings with client and manager because:</a:t>
            </a:r>
          </a:p>
          <a:p>
            <a:pPr marL="800100" lvl="1"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Difficulties in organising,</a:t>
            </a:r>
          </a:p>
          <a:p>
            <a:pPr marL="800100" lvl="1"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Nervous of handling the conversation,</a:t>
            </a:r>
          </a:p>
          <a:p>
            <a:pPr marL="800100" lvl="1"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Difficult in asserting need for clarity of coaching purpose,</a:t>
            </a:r>
          </a:p>
          <a:p>
            <a:pPr marL="800100" lvl="1"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Worries about credibility with manager.</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Low client numbers leading to low coach confidence,</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Reinforcement of organisational frustrations between coach and client</a:t>
            </a:r>
          </a:p>
          <a:p>
            <a:pPr marL="342900" indent="-342900">
              <a:spcAft>
                <a:spcPts val="60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800100" lvl="1" indent="-342900">
              <a:spcAft>
                <a:spcPts val="600"/>
              </a:spcAf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A559970-3D61-45F7-99AF-A2633FADD9D1}"/>
              </a:ext>
            </a:extLst>
          </p:cNvPr>
          <p:cNvSpPr txBox="1"/>
          <p:nvPr/>
        </p:nvSpPr>
        <p:spPr>
          <a:xfrm>
            <a:off x="3491549" y="524656"/>
            <a:ext cx="7300276" cy="584775"/>
          </a:xfrm>
          <a:prstGeom prst="rect">
            <a:avLst/>
          </a:prstGeom>
          <a:noFill/>
        </p:spPr>
        <p:txBody>
          <a:bodyPr wrap="square" rtlCol="0">
            <a:spAutoFit/>
          </a:bodyPr>
          <a:lstStyle/>
          <a:p>
            <a:r>
              <a:rPr lang="en-GB" sz="3200" b="1">
                <a:latin typeface="Arial" panose="020B0604020202020204" pitchFamily="34" charset="0"/>
                <a:cs typeface="Arial" panose="020B0604020202020204" pitchFamily="34" charset="0"/>
              </a:rPr>
              <a:t>Supervising in-house </a:t>
            </a:r>
            <a:r>
              <a:rPr lang="en-GB" sz="3200" b="1" dirty="0">
                <a:latin typeface="Arial" panose="020B0604020202020204" pitchFamily="34" charset="0"/>
                <a:cs typeface="Arial" panose="020B0604020202020204" pitchFamily="34" charset="0"/>
              </a:rPr>
              <a:t>coaches (2)</a:t>
            </a:r>
          </a:p>
        </p:txBody>
      </p:sp>
    </p:spTree>
    <p:extLst>
      <p:ext uri="{BB962C8B-B14F-4D97-AF65-F5344CB8AC3E}">
        <p14:creationId xmlns:p14="http://schemas.microsoft.com/office/powerpoint/2010/main" val="414544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3038764" cy="964891"/>
          </a:xfrm>
        </p:spPr>
      </p:pic>
      <p:sp>
        <p:nvSpPr>
          <p:cNvPr id="4" name="Rectangle 3"/>
          <p:cNvSpPr/>
          <p:nvPr/>
        </p:nvSpPr>
        <p:spPr>
          <a:xfrm>
            <a:off x="0" y="0"/>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3" name="TextBox 2"/>
          <p:cNvSpPr txBox="1"/>
          <p:nvPr/>
        </p:nvSpPr>
        <p:spPr>
          <a:xfrm>
            <a:off x="535709" y="1468582"/>
            <a:ext cx="11259127" cy="4278094"/>
          </a:xfrm>
          <a:prstGeom prst="rect">
            <a:avLst/>
          </a:prstGeom>
          <a:noFill/>
        </p:spPr>
        <p:txBody>
          <a:bodyPr wrap="square" rtlCol="0">
            <a:spAutoFit/>
          </a:bodyPr>
          <a:lstStyle/>
          <a:p>
            <a:pPr>
              <a:spcAft>
                <a:spcPts val="1200"/>
              </a:spcAft>
            </a:pPr>
            <a:endParaRPr lang="en-GB" dirty="0"/>
          </a:p>
          <a:p>
            <a:pPr algn="r">
              <a:spcAft>
                <a:spcPts val="1200"/>
              </a:spcAft>
            </a:pPr>
            <a:r>
              <a:rPr lang="en-GB" sz="3200" b="1" dirty="0"/>
              <a:t>Any questions or comments?</a:t>
            </a:r>
          </a:p>
          <a:p>
            <a:pPr>
              <a:spcAft>
                <a:spcPts val="1200"/>
              </a:spcAft>
              <a:buFont typeface="Arial" pitchFamily="34" charset="0"/>
              <a:buChar char="•"/>
            </a:pPr>
            <a:endParaRPr lang="en-GB" dirty="0"/>
          </a:p>
          <a:p>
            <a:pPr>
              <a:spcAft>
                <a:spcPts val="1200"/>
              </a:spcAft>
              <a:buFont typeface="Arial" pitchFamily="34" charset="0"/>
              <a:buChar char="•"/>
            </a:pPr>
            <a:endParaRPr lang="en-GB" dirty="0"/>
          </a:p>
          <a:p>
            <a:pPr>
              <a:spcAft>
                <a:spcPts val="1200"/>
              </a:spcAft>
              <a:buFont typeface="Arial" pitchFamily="34" charset="0"/>
              <a:buChar char="•"/>
            </a:pPr>
            <a:endParaRPr lang="en-GB" dirty="0"/>
          </a:p>
          <a:p>
            <a:pPr>
              <a:spcAft>
                <a:spcPts val="1200"/>
              </a:spcAft>
            </a:pPr>
            <a:endParaRPr lang="en-GB" dirty="0"/>
          </a:p>
          <a:p>
            <a:endParaRPr lang="en-GB" dirty="0"/>
          </a:p>
          <a:p>
            <a:endParaRPr lang="en-GB" dirty="0"/>
          </a:p>
          <a:p>
            <a:endParaRPr lang="en-GB" dirty="0"/>
          </a:p>
          <a:p>
            <a:endParaRPr lang="en-GB" dirty="0"/>
          </a:p>
          <a:p>
            <a:r>
              <a:rPr lang="en-GB" dirty="0"/>
              <a:t>    </a:t>
            </a:r>
          </a:p>
        </p:txBody>
      </p:sp>
      <p:pic>
        <p:nvPicPr>
          <p:cNvPr id="6" name="Content Placeholder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1" y="2554283"/>
            <a:ext cx="4601316" cy="2340146"/>
          </a:xfrm>
          <a:prstGeom prst="rect">
            <a:avLst/>
          </a:prstGeom>
        </p:spPr>
      </p:pic>
    </p:spTree>
    <p:extLst>
      <p:ext uri="{BB962C8B-B14F-4D97-AF65-F5344CB8AC3E}">
        <p14:creationId xmlns:p14="http://schemas.microsoft.com/office/powerpoint/2010/main" val="2134943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18138</TotalTime>
  <Words>392</Words>
  <Application>Microsoft Office PowerPoint</Application>
  <PresentationFormat>Widescreen</PresentationFormat>
  <Paragraphs>55</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Page</dc:creator>
  <cp:lastModifiedBy>Steve Page</cp:lastModifiedBy>
  <cp:revision>77</cp:revision>
  <cp:lastPrinted>2018-10-14T09:59:07Z</cp:lastPrinted>
  <dcterms:created xsi:type="dcterms:W3CDTF">2015-02-03T16:03:37Z</dcterms:created>
  <dcterms:modified xsi:type="dcterms:W3CDTF">2019-03-16T15:27:15Z</dcterms:modified>
</cp:coreProperties>
</file>