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3" r:id="rId2"/>
    <p:sldId id="284" r:id="rId3"/>
    <p:sldId id="258" r:id="rId4"/>
    <p:sldId id="264" r:id="rId5"/>
    <p:sldId id="261" r:id="rId6"/>
    <p:sldId id="259" r:id="rId7"/>
    <p:sldId id="260" r:id="rId8"/>
    <p:sldId id="285" r:id="rId9"/>
    <p:sldId id="272" r:id="rId10"/>
    <p:sldId id="287"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60" d="100"/>
          <a:sy n="60" d="100"/>
        </p:scale>
        <p:origin x="96" y="420"/>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17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t>Coach supervision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dirty="0"/>
              <a:t>October – December 2018</a:t>
            </a:r>
          </a:p>
        </p:txBody>
      </p:sp>
      <p:sp>
        <p:nvSpPr>
          <p:cNvPr id="4" name="Footer Placeholder 3"/>
          <p:cNvSpPr>
            <a:spLocks noGrp="1"/>
          </p:cNvSpPr>
          <p:nvPr>
            <p:ph type="ftr" sz="quarter" idx="2"/>
          </p:nvPr>
        </p:nvSpPr>
        <p:spPr>
          <a:xfrm>
            <a:off x="0" y="8455819"/>
            <a:ext cx="2971800" cy="458787"/>
          </a:xfrm>
          <a:prstGeom prst="rect">
            <a:avLst/>
          </a:prstGeom>
        </p:spPr>
        <p:txBody>
          <a:bodyPr vert="horz" lIns="91440" tIns="45720" rIns="91440" bIns="45720" rtlCol="0" anchor="b"/>
          <a:lstStyle>
            <a:lvl1pPr algn="l">
              <a:defRPr sz="1200"/>
            </a:lvl1pPr>
          </a:lstStyle>
          <a:p>
            <a:r>
              <a:rPr lang="en-GB" dirty="0"/>
              <a:t>© 2018 Steve Page </a:t>
            </a:r>
          </a:p>
        </p:txBody>
      </p:sp>
      <p:sp>
        <p:nvSpPr>
          <p:cNvPr id="6" name="Slide Number Placeholder 5"/>
          <p:cNvSpPr>
            <a:spLocks noGrp="1"/>
          </p:cNvSpPr>
          <p:nvPr>
            <p:ph type="sldNum" sz="quarter" idx="3"/>
          </p:nvPr>
        </p:nvSpPr>
        <p:spPr>
          <a:xfrm>
            <a:off x="3884613" y="8455819"/>
            <a:ext cx="2971800" cy="458787"/>
          </a:xfrm>
          <a:prstGeom prst="rect">
            <a:avLst/>
          </a:prstGeom>
        </p:spPr>
        <p:txBody>
          <a:bodyPr vert="horz" lIns="91440" tIns="45720" rIns="91440" bIns="45720" rtlCol="0" anchor="b"/>
          <a:lstStyle>
            <a:lvl1pPr algn="r">
              <a:defRPr sz="1200"/>
            </a:lvl1pPr>
          </a:lstStyle>
          <a:p>
            <a:fld id="{5D78BEFA-E042-4867-BE1A-659FF595130E}" type="slidenum">
              <a:rPr lang="en-GB" smtClean="0"/>
              <a:t>‹#›</a:t>
            </a:fld>
            <a:endParaRPr lang="en-GB"/>
          </a:p>
        </p:txBody>
      </p:sp>
    </p:spTree>
    <p:extLst>
      <p:ext uri="{BB962C8B-B14F-4D97-AF65-F5344CB8AC3E}">
        <p14:creationId xmlns:p14="http://schemas.microsoft.com/office/powerpoint/2010/main" val="385543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13BF3-A146-4A83-92A4-66F6D060A558}" type="datetimeFigureOut">
              <a:rPr lang="en-GB" smtClean="0"/>
              <a:t>16/10/2018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1E257-A137-4C4D-AF85-60C4251131D6}" type="slidenum">
              <a:rPr lang="en-GB" smtClean="0"/>
              <a:t>‹#›</a:t>
            </a:fld>
            <a:endParaRPr lang="en-GB"/>
          </a:p>
        </p:txBody>
      </p:sp>
    </p:spTree>
    <p:extLst>
      <p:ext uri="{BB962C8B-B14F-4D97-AF65-F5344CB8AC3E}">
        <p14:creationId xmlns:p14="http://schemas.microsoft.com/office/powerpoint/2010/main" val="1755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this opportunity to speak about the shadow, which is a concept I have found useful for many years both in understanding myself and my supervisees and clients. </a:t>
            </a:r>
          </a:p>
          <a:p>
            <a:endParaRPr lang="en-GB" dirty="0"/>
          </a:p>
          <a:p>
            <a:r>
              <a:rPr lang="en-GB" dirty="0"/>
              <a:t>Before I start I would like invite you all to take a few moments to settle and centre yourselves.  Please draw your attention into yourself and focus upon your breath. Just notice as you breath in and out</a:t>
            </a:r>
            <a:r>
              <a:rPr lang="en-GB" i="1" dirty="0"/>
              <a:t>. Pause</a:t>
            </a:r>
            <a:r>
              <a:rPr lang="en-GB" dirty="0"/>
              <a:t>. Now deepen your breath so that you breathe into the full capacity of your lungs. On your next in breath draw your breath in fully and then hold your breath for a count of three and then breath out. Do that twice more please.</a:t>
            </a:r>
          </a:p>
          <a:p>
            <a:endParaRPr lang="en-GB" dirty="0"/>
          </a:p>
          <a:p>
            <a:r>
              <a:rPr lang="en-GB" dirty="0"/>
              <a:t>Thank you, I hope that will help you listen to what I have to say with your feelings and your body, as well as your mind.</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a:t>
            </a:fld>
            <a:endParaRPr lang="en-GB"/>
          </a:p>
        </p:txBody>
      </p:sp>
    </p:spTree>
    <p:extLst>
      <p:ext uri="{BB962C8B-B14F-4D97-AF65-F5344CB8AC3E}">
        <p14:creationId xmlns:p14="http://schemas.microsoft.com/office/powerpoint/2010/main" val="376167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just a diagrammatic form of what I a describing – the processes of denial to ourselves and projection are what really buries shadow within our unconscious.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10</a:t>
            </a:fld>
            <a:endParaRPr lang="en-GB"/>
          </a:p>
        </p:txBody>
      </p:sp>
    </p:spTree>
    <p:extLst>
      <p:ext uri="{BB962C8B-B14F-4D97-AF65-F5344CB8AC3E}">
        <p14:creationId xmlns:p14="http://schemas.microsoft.com/office/powerpoint/2010/main" val="1217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 I hope this has been useful</a:t>
            </a:r>
          </a:p>
          <a:p>
            <a:endParaRPr lang="en-GB" dirty="0"/>
          </a:p>
          <a:p>
            <a:r>
              <a:rPr lang="en-GB" dirty="0"/>
              <a:t>Do we have time for questions or comments?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11</a:t>
            </a:fld>
            <a:endParaRPr lang="en-GB"/>
          </a:p>
        </p:txBody>
      </p:sp>
    </p:spTree>
    <p:extLst>
      <p:ext uri="{BB962C8B-B14F-4D97-AF65-F5344CB8AC3E}">
        <p14:creationId xmlns:p14="http://schemas.microsoft.com/office/powerpoint/2010/main" val="273525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 I just check, is there anyone who for any reason cannot read my slides? </a:t>
            </a:r>
          </a:p>
          <a:p>
            <a:endParaRPr lang="en-GB" dirty="0"/>
          </a:p>
          <a:p>
            <a:r>
              <a:rPr lang="en-GB" dirty="0"/>
              <a:t>Okay – so I don’t need to read them out. </a:t>
            </a:r>
          </a:p>
          <a:p>
            <a:endParaRPr lang="en-GB" dirty="0"/>
          </a:p>
          <a:p>
            <a:r>
              <a:rPr lang="en-GB" dirty="0"/>
              <a:t>So I will touch upon personal and professional shadow and I will explain those terms.</a:t>
            </a:r>
          </a:p>
          <a:p>
            <a:endParaRPr lang="en-GB" dirty="0"/>
          </a:p>
          <a:p>
            <a:r>
              <a:rPr lang="en-GB" dirty="0"/>
              <a:t>Please don’t be fooled by the simplification required in a 45 minute presentation – this is complex and multi-layered material.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2</a:t>
            </a:fld>
            <a:endParaRPr lang="en-GB"/>
          </a:p>
        </p:txBody>
      </p:sp>
    </p:spTree>
    <p:extLst>
      <p:ext uri="{BB962C8B-B14F-4D97-AF65-F5344CB8AC3E}">
        <p14:creationId xmlns:p14="http://schemas.microsoft.com/office/powerpoint/2010/main" val="92775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For me what stands out in the quote from Jung are that shadow material tends to have a strong emotional nature and that this gives it a possessive quality – in the moment we are living it has an emotionally consuming quality.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3</a:t>
            </a:fld>
            <a:endParaRPr lang="en-GB"/>
          </a:p>
        </p:txBody>
      </p:sp>
    </p:spTree>
    <p:extLst>
      <p:ext uri="{BB962C8B-B14F-4D97-AF65-F5344CB8AC3E}">
        <p14:creationId xmlns:p14="http://schemas.microsoft.com/office/powerpoint/2010/main" val="315281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Paraphrase each of the statements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4</a:t>
            </a:fld>
            <a:endParaRPr lang="en-GB"/>
          </a:p>
        </p:txBody>
      </p:sp>
    </p:spTree>
    <p:extLst>
      <p:ext uri="{BB962C8B-B14F-4D97-AF65-F5344CB8AC3E}">
        <p14:creationId xmlns:p14="http://schemas.microsoft.com/office/powerpoint/2010/main" val="69445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exercise you will do on your own, within your consciousness and I will not ask you to tell anyone else anything about what comes up for you. </a:t>
            </a:r>
          </a:p>
          <a:p>
            <a:endParaRPr lang="en-GB" dirty="0"/>
          </a:p>
          <a:p>
            <a:r>
              <a:rPr lang="en-GB" dirty="0"/>
              <a:t>Place your attention within yourself, Take a couple of calming breaths.</a:t>
            </a:r>
          </a:p>
          <a:p>
            <a:endParaRPr lang="en-GB" dirty="0"/>
          </a:p>
          <a:p>
            <a:r>
              <a:rPr lang="en-GB" dirty="0"/>
              <a:t>In a moment I am going to give you an instruction and I want you to simply notice the first thought that comes to mind.</a:t>
            </a:r>
          </a:p>
          <a:p>
            <a:endParaRPr lang="en-GB" dirty="0"/>
          </a:p>
          <a:p>
            <a:r>
              <a:rPr lang="en-GB" dirty="0"/>
              <a:t>Please think about someone towards whom you have a really strong negative emotional reaction; they really get up your nose. </a:t>
            </a:r>
          </a:p>
          <a:p>
            <a:endParaRPr lang="en-GB" dirty="0"/>
          </a:p>
          <a:p>
            <a:r>
              <a:rPr lang="en-GB" dirty="0"/>
              <a:t>Don’t try and make sense of it – just notice the first person who comes to mind.</a:t>
            </a:r>
          </a:p>
          <a:p>
            <a:endParaRPr lang="en-GB" dirty="0"/>
          </a:p>
          <a:p>
            <a:r>
              <a:rPr lang="en-GB" dirty="0"/>
              <a:t>Now focus your attention on them and on your feelings towards them – what is it about them that you react to so strongly? Take a few moments to really bring that to mind.</a:t>
            </a:r>
          </a:p>
          <a:p>
            <a:endParaRPr lang="en-GB" dirty="0"/>
          </a:p>
          <a:p>
            <a:r>
              <a:rPr lang="en-GB" dirty="0"/>
              <a:t>Okay, next stage – how would it be for you if what you react to in them is actually part of you?  </a:t>
            </a:r>
          </a:p>
          <a:p>
            <a:endParaRPr lang="en-GB" dirty="0"/>
          </a:p>
          <a:p>
            <a:r>
              <a:rPr lang="en-GB" dirty="0"/>
              <a:t>Take a moment to stay with that possibility and jot down anything you want </a:t>
            </a:r>
            <a:r>
              <a:rPr lang="en-GB" dirty="0" err="1"/>
              <a:t>ot</a:t>
            </a:r>
            <a:r>
              <a:rPr lang="en-GB" dirty="0"/>
              <a:t> about that exercise to help you go back to it if you wish to.</a:t>
            </a:r>
          </a:p>
        </p:txBody>
      </p:sp>
      <p:sp>
        <p:nvSpPr>
          <p:cNvPr id="4" name="Slide Number Placeholder 3"/>
          <p:cNvSpPr>
            <a:spLocks noGrp="1"/>
          </p:cNvSpPr>
          <p:nvPr>
            <p:ph type="sldNum" sz="quarter" idx="10"/>
          </p:nvPr>
        </p:nvSpPr>
        <p:spPr/>
        <p:txBody>
          <a:bodyPr/>
          <a:lstStyle/>
          <a:p>
            <a:fld id="{47B65F32-4B04-4209-B160-639470258439}" type="slidenum">
              <a:rPr lang="en-GB" smtClean="0"/>
              <a:pPr/>
              <a:t>5</a:t>
            </a:fld>
            <a:endParaRPr lang="en-GB"/>
          </a:p>
        </p:txBody>
      </p:sp>
    </p:spTree>
    <p:extLst>
      <p:ext uri="{BB962C8B-B14F-4D97-AF65-F5344CB8AC3E}">
        <p14:creationId xmlns:p14="http://schemas.microsoft.com/office/powerpoint/2010/main" val="343577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was a projection exercise. If we had longer we could explore it in more detail, but I hope that gives you a little glimpse of what I am talking about.</a:t>
            </a:r>
          </a:p>
          <a:p>
            <a:endParaRPr lang="en-GB" dirty="0"/>
          </a:p>
          <a:p>
            <a:r>
              <a:rPr lang="en-GB" dirty="0"/>
              <a:t>Please note my third point on the slide – sometimes we do seem to have to really jolt ourselves into awareness of some part of our shadow.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6</a:t>
            </a:fld>
            <a:endParaRPr lang="en-GB"/>
          </a:p>
        </p:txBody>
      </p:sp>
    </p:spTree>
    <p:extLst>
      <p:ext uri="{BB962C8B-B14F-4D97-AF65-F5344CB8AC3E}">
        <p14:creationId xmlns:p14="http://schemas.microsoft.com/office/powerpoint/2010/main" val="158986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the process is self explanatory – it goes back to Robert Bly’s bag into which we stuff the parts of ourselves that we don’t want.</a:t>
            </a:r>
          </a:p>
          <a:p>
            <a:endParaRPr lang="en-GB" dirty="0"/>
          </a:p>
          <a:p>
            <a:r>
              <a:rPr lang="en-GB" dirty="0"/>
              <a:t>What I think is important is to remember that we do this for good reason at the time, we are shaping ourselves into who we want to be.</a:t>
            </a:r>
          </a:p>
        </p:txBody>
      </p:sp>
      <p:sp>
        <p:nvSpPr>
          <p:cNvPr id="4" name="Slide Number Placeholder 3"/>
          <p:cNvSpPr>
            <a:spLocks noGrp="1"/>
          </p:cNvSpPr>
          <p:nvPr>
            <p:ph type="sldNum" sz="quarter" idx="10"/>
          </p:nvPr>
        </p:nvSpPr>
        <p:spPr/>
        <p:txBody>
          <a:bodyPr/>
          <a:lstStyle/>
          <a:p>
            <a:fld id="{47B65F32-4B04-4209-B160-639470258439}" type="slidenum">
              <a:rPr lang="en-GB" smtClean="0"/>
              <a:pPr/>
              <a:t>7</a:t>
            </a:fld>
            <a:endParaRPr lang="en-GB"/>
          </a:p>
        </p:txBody>
      </p:sp>
    </p:spTree>
    <p:extLst>
      <p:ext uri="{BB962C8B-B14F-4D97-AF65-F5344CB8AC3E}">
        <p14:creationId xmlns:p14="http://schemas.microsoft.com/office/powerpoint/2010/main" val="373935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just a diagrammatic form of what I a describing – the processes of denial to ourselves and projection are what really buries shadow within our unconscious.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8</a:t>
            </a:fld>
            <a:endParaRPr lang="en-GB"/>
          </a:p>
        </p:txBody>
      </p:sp>
    </p:spTree>
    <p:extLst>
      <p:ext uri="{BB962C8B-B14F-4D97-AF65-F5344CB8AC3E}">
        <p14:creationId xmlns:p14="http://schemas.microsoft.com/office/powerpoint/2010/main" val="290799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me give you a simple example of my shadow:</a:t>
            </a:r>
          </a:p>
          <a:p>
            <a:endParaRPr lang="en-GB" dirty="0"/>
          </a:p>
          <a:p>
            <a:r>
              <a:rPr lang="en-GB" dirty="0"/>
              <a:t>I am driving on a motorway or dual carriageway. </a:t>
            </a:r>
            <a:r>
              <a:rPr lang="en-GB" dirty="0" err="1"/>
              <a:t>Roadworks</a:t>
            </a:r>
            <a:r>
              <a:rPr lang="en-GB" dirty="0"/>
              <a:t> signs come up and then a sign saying the outside lane is going to shut in 800 yards. I move over into the middle lane and slow down as the traffic backs up. Then some other drivers drive up the outside lane and push in further up. I get furious  –  its really thoughtless, don’t they realise they are causing this tailback? I am incensed. Righteous anger in my view.</a:t>
            </a:r>
          </a:p>
          <a:p>
            <a:endParaRPr lang="en-GB" dirty="0"/>
          </a:p>
          <a:p>
            <a:r>
              <a:rPr lang="en-GB" dirty="0"/>
              <a:t>One day I have my son in the back of the car. He is about 12-18 months old. He’s poorly with a cold, snotty, upset out of sorts. I can’t reach him and I want to get home, get him out of the car and give him a cuddle and some </a:t>
            </a:r>
            <a:r>
              <a:rPr lang="en-GB" dirty="0" err="1"/>
              <a:t>Calpol</a:t>
            </a:r>
            <a:r>
              <a:rPr lang="en-GB" dirty="0"/>
              <a:t>.</a:t>
            </a:r>
          </a:p>
          <a:p>
            <a:endParaRPr lang="en-GB" dirty="0"/>
          </a:p>
          <a:p>
            <a:r>
              <a:rPr lang="en-GB" dirty="0"/>
              <a:t>I come to a </a:t>
            </a:r>
            <a:r>
              <a:rPr lang="en-GB" dirty="0" err="1"/>
              <a:t>roadworks</a:t>
            </a:r>
            <a:r>
              <a:rPr lang="en-GB" dirty="0"/>
              <a:t> sign and a lane closure sign on the motorway. The traffic is backing up. I think to myself, just this once, to get Dom home. I drive up the outside lane. I start out feeling a bit sheepish, but by halfway along the queue I realise I am feeling really exhilarated, this is great fun, I squeeze into a gap and have to resist putting two fingers up to the driver I push in front of when they flash.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9</a:t>
            </a:fld>
            <a:endParaRPr lang="en-GB"/>
          </a:p>
        </p:txBody>
      </p:sp>
    </p:spTree>
    <p:extLst>
      <p:ext uri="{BB962C8B-B14F-4D97-AF65-F5344CB8AC3E}">
        <p14:creationId xmlns:p14="http://schemas.microsoft.com/office/powerpoint/2010/main" val="109037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9382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27193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56568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64468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403306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00350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90880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58736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4156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30674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F7A4E-109C-4A9C-9CC6-CF281438F981}" type="datetimeFigureOut">
              <a:rPr lang="en-GB" smtClean="0"/>
              <a:pPr/>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61825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F7A4E-109C-4A9C-9CC6-CF281438F981}" type="datetimeFigureOut">
              <a:rPr lang="en-GB" smtClean="0"/>
              <a:pPr/>
              <a:t>16/10/2018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AA70B-6F1E-4401-8CCD-55D8580B8368}" type="slidenum">
              <a:rPr lang="en-GB" smtClean="0"/>
              <a:pPr/>
              <a:t>‹#›</a:t>
            </a:fld>
            <a:endParaRPr lang="en-GB"/>
          </a:p>
        </p:txBody>
      </p:sp>
    </p:spTree>
    <p:extLst>
      <p:ext uri="{BB962C8B-B14F-4D97-AF65-F5344CB8AC3E}">
        <p14:creationId xmlns:p14="http://schemas.microsoft.com/office/powerpoint/2010/main" val="106747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email@steve-page-yorks.co.uk" TargetMode="External"/><Relationship Id="rId4" Type="http://schemas.openxmlformats.org/officeDocument/2006/relationships/hyperlink" Target="http://www.steve-page-yorks.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email@steve-page-yorks.co.uk" TargetMode="External"/><Relationship Id="rId4" Type="http://schemas.openxmlformats.org/officeDocument/2006/relationships/hyperlink" Target="http://www.steve-page-yorks.co.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3537981" cy="1123406"/>
          </a:xfrm>
          <a:prstGeom prst="rect">
            <a:avLst/>
          </a:prstGeom>
        </p:spPr>
      </p:pic>
      <p:sp>
        <p:nvSpPr>
          <p:cNvPr id="7" name="Rectangle 6"/>
          <p:cNvSpPr/>
          <p:nvPr/>
        </p:nvSpPr>
        <p:spPr>
          <a:xfrm>
            <a:off x="0" y="0"/>
            <a:ext cx="12192000" cy="6858000"/>
          </a:xfrm>
          <a:prstGeom prst="rect">
            <a:avLst/>
          </a:prstGeom>
          <a:gradFill flip="none" rotWithShape="1">
            <a:gsLst>
              <a:gs pos="0">
                <a:schemeClr val="accent1">
                  <a:alpha val="0"/>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TextBox 7"/>
          <p:cNvSpPr txBox="1"/>
          <p:nvPr/>
        </p:nvSpPr>
        <p:spPr>
          <a:xfrm>
            <a:off x="287383" y="4950823"/>
            <a:ext cx="11273246" cy="1569660"/>
          </a:xfrm>
          <a:prstGeom prst="rect">
            <a:avLst/>
          </a:prstGeom>
          <a:noFill/>
        </p:spPr>
        <p:txBody>
          <a:bodyPr wrap="square" rtlCol="0">
            <a:spAutoFit/>
          </a:bodyPr>
          <a:lstStyle/>
          <a:p>
            <a:r>
              <a:rPr lang="en-GB" sz="2800" i="1" dirty="0">
                <a:latin typeface="Arial" pitchFamily="34" charset="0"/>
                <a:cs typeface="Arial" pitchFamily="34" charset="0"/>
              </a:rPr>
              <a:t>“As far as we can discern, the sole purpose of human existence is to kindle a light in the darkness of mere being.” </a:t>
            </a:r>
          </a:p>
          <a:p>
            <a:endParaRPr lang="en-GB" sz="2000" i="1" dirty="0">
              <a:latin typeface="Arial" pitchFamily="34" charset="0"/>
              <a:cs typeface="Arial" pitchFamily="34" charset="0"/>
            </a:endParaRPr>
          </a:p>
          <a:p>
            <a:r>
              <a:rPr lang="en-GB" sz="2000" i="1" dirty="0">
                <a:latin typeface="Arial" pitchFamily="34" charset="0"/>
                <a:cs typeface="Arial" pitchFamily="34" charset="0"/>
              </a:rPr>
              <a:t>C. G. Jung </a:t>
            </a:r>
            <a:r>
              <a:rPr lang="en-GB" sz="1100" i="1" dirty="0">
                <a:latin typeface="Arial" pitchFamily="34" charset="0"/>
                <a:cs typeface="Arial" pitchFamily="34" charset="0"/>
              </a:rPr>
              <a:t>(Memories, Dreams, Reflections; Fontana, p358)</a:t>
            </a:r>
          </a:p>
        </p:txBody>
      </p:sp>
      <p:sp>
        <p:nvSpPr>
          <p:cNvPr id="9" name="TextBox 8"/>
          <p:cNvSpPr txBox="1"/>
          <p:nvPr/>
        </p:nvSpPr>
        <p:spPr>
          <a:xfrm>
            <a:off x="248194" y="1397727"/>
            <a:ext cx="5852160" cy="1569660"/>
          </a:xfrm>
          <a:prstGeom prst="rect">
            <a:avLst/>
          </a:prstGeom>
          <a:noFill/>
        </p:spPr>
        <p:txBody>
          <a:bodyPr wrap="square" rtlCol="0">
            <a:spAutoFit/>
          </a:bodyPr>
          <a:lstStyle/>
          <a:p>
            <a:r>
              <a:rPr lang="en-GB" sz="4800" b="1" dirty="0">
                <a:latin typeface="Arial" pitchFamily="34" charset="0"/>
                <a:cs typeface="Arial" pitchFamily="34" charset="0"/>
              </a:rPr>
              <a:t>The Cyclical Model of Supervision</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518309" y="261968"/>
            <a:ext cx="3375746" cy="4351338"/>
          </a:xfrm>
        </p:spPr>
      </p:pic>
    </p:spTree>
    <p:extLst>
      <p:ext uri="{BB962C8B-B14F-4D97-AF65-F5344CB8AC3E}">
        <p14:creationId xmlns:p14="http://schemas.microsoft.com/office/powerpoint/2010/main" val="429408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0909" y="6377785"/>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32" name="TextBox 31"/>
          <p:cNvSpPr txBox="1"/>
          <p:nvPr/>
        </p:nvSpPr>
        <p:spPr>
          <a:xfrm>
            <a:off x="2004686" y="429829"/>
            <a:ext cx="8974181" cy="707886"/>
          </a:xfrm>
          <a:prstGeom prst="rect">
            <a:avLst/>
          </a:prstGeom>
          <a:noFill/>
        </p:spPr>
        <p:txBody>
          <a:bodyPr wrap="square" rtlCol="0">
            <a:spAutoFit/>
          </a:bodyPr>
          <a:lstStyle/>
          <a:p>
            <a:pPr algn="ctr"/>
            <a:r>
              <a:rPr lang="en-GB" sz="4000" dirty="0">
                <a:latin typeface="Arial" pitchFamily="34" charset="0"/>
                <a:cs typeface="Arial" pitchFamily="34" charset="0"/>
              </a:rPr>
              <a:t>Relationship</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84" y="92280"/>
            <a:ext cx="1297086" cy="1567542"/>
          </a:xfrm>
          <a:prstGeom prst="rect">
            <a:avLst/>
          </a:prstGeom>
        </p:spPr>
      </p:pic>
      <p:sp>
        <p:nvSpPr>
          <p:cNvPr id="2" name="TextBox 1"/>
          <p:cNvSpPr txBox="1"/>
          <p:nvPr/>
        </p:nvSpPr>
        <p:spPr>
          <a:xfrm>
            <a:off x="1281233" y="1361027"/>
            <a:ext cx="10125676" cy="388253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Studies in supervision consistently show that the quality of relationship between the supervisor and supervisee is viewed by supervisees as the most critical factor in the overall effectiveness of supervision.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Supervisees are looking for: </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Safety – to feel able to share their vulnerabilities and uncertainties, </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Equality – a sense of collegiality in the relationship, with appropriate acknowledgment of the intrinsic power imbalance, </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Empowerment – to feel trusted and affirmed by their supervisor, </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Support and Challenge – in roughly equal measure.    </a:t>
            </a:r>
          </a:p>
        </p:txBody>
      </p:sp>
    </p:spTree>
    <p:extLst>
      <p:ext uri="{BB962C8B-B14F-4D97-AF65-F5344CB8AC3E}">
        <p14:creationId xmlns:p14="http://schemas.microsoft.com/office/powerpoint/2010/main" val="118174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2" name="TextBox 1"/>
          <p:cNvSpPr txBox="1"/>
          <p:nvPr/>
        </p:nvSpPr>
        <p:spPr>
          <a:xfrm>
            <a:off x="1990435" y="1996177"/>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Any questions?</a:t>
            </a:r>
            <a:endParaRPr lang="en-GB" sz="3200" dirty="0"/>
          </a:p>
        </p:txBody>
      </p:sp>
      <p:sp>
        <p:nvSpPr>
          <p:cNvPr id="3" name="TextBox 2"/>
          <p:cNvSpPr txBox="1"/>
          <p:nvPr/>
        </p:nvSpPr>
        <p:spPr>
          <a:xfrm>
            <a:off x="535709" y="1468582"/>
            <a:ext cx="11259127" cy="1508105"/>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r>
              <a:rPr lang="en-GB" dirty="0"/>
              <a:t>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2" y="83891"/>
            <a:ext cx="1297086" cy="15675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023" y="3451954"/>
            <a:ext cx="4604313" cy="2339916"/>
          </a:xfrm>
          <a:prstGeom prst="rect">
            <a:avLst/>
          </a:prstGeom>
        </p:spPr>
      </p:pic>
    </p:spTree>
    <p:extLst>
      <p:ext uri="{BB962C8B-B14F-4D97-AF65-F5344CB8AC3E}">
        <p14:creationId xmlns:p14="http://schemas.microsoft.com/office/powerpoint/2010/main" val="2659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97086" cy="1567542"/>
          </a:xfrm>
          <a:prstGeom prst="rect">
            <a:avLst/>
          </a:prstGeom>
        </p:spPr>
      </p:pic>
      <p:sp>
        <p:nvSpPr>
          <p:cNvPr id="4" name="Rectangle 3"/>
          <p:cNvSpPr/>
          <p:nvPr/>
        </p:nvSpPr>
        <p:spPr>
          <a:xfrm>
            <a:off x="2" y="0"/>
            <a:ext cx="12191998" cy="6858000"/>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4"/>
              </a:rPr>
              <a:t>www.steve-page-yorks.co.uk</a:t>
            </a:r>
            <a:r>
              <a:rPr lang="en-GB" sz="1600" i="1" dirty="0">
                <a:solidFill>
                  <a:srgbClr val="FFC000"/>
                </a:solidFill>
              </a:rPr>
              <a:t>                                                                                                                                    </a:t>
            </a:r>
            <a:r>
              <a:rPr lang="en-GB" sz="1600" i="1" dirty="0">
                <a:solidFill>
                  <a:srgbClr val="FFC000"/>
                </a:solidFill>
                <a:hlinkClick r:id="rId5"/>
              </a:rPr>
              <a:t>email@steve-page-yorks.co.uk</a:t>
            </a:r>
            <a:r>
              <a:rPr lang="en-GB" sz="1600" i="1" dirty="0">
                <a:solidFill>
                  <a:srgbClr val="FFC000"/>
                </a:solidFill>
              </a:rPr>
              <a:t> </a:t>
            </a:r>
          </a:p>
        </p:txBody>
      </p:sp>
      <p:sp>
        <p:nvSpPr>
          <p:cNvPr id="8" name="TextBox 7"/>
          <p:cNvSpPr txBox="1"/>
          <p:nvPr/>
        </p:nvSpPr>
        <p:spPr>
          <a:xfrm>
            <a:off x="1861125" y="429829"/>
            <a:ext cx="8469746"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The Cyclical Model </a:t>
            </a:r>
          </a:p>
        </p:txBody>
      </p:sp>
      <p:sp>
        <p:nvSpPr>
          <p:cNvPr id="9" name="TextBox 8"/>
          <p:cNvSpPr txBox="1"/>
          <p:nvPr/>
        </p:nvSpPr>
        <p:spPr>
          <a:xfrm>
            <a:off x="350980" y="1375631"/>
            <a:ext cx="11490037" cy="4708981"/>
          </a:xfrm>
          <a:prstGeom prst="rect">
            <a:avLst/>
          </a:prstGeom>
          <a:noFill/>
        </p:spPr>
        <p:txBody>
          <a:bodyPr wrap="square" rtlCol="0">
            <a:spAutoFit/>
          </a:bodyPr>
          <a:lstStyle/>
          <a:p>
            <a:pPr>
              <a:lnSpc>
                <a:spcPct val="150000"/>
              </a:lnSpc>
            </a:pPr>
            <a:r>
              <a:rPr lang="en-GB" sz="2000" dirty="0">
                <a:latin typeface="Arial" panose="020B0604020202020204" pitchFamily="34" charset="0"/>
                <a:cs typeface="Arial" panose="020B0604020202020204" pitchFamily="34" charset="0"/>
              </a:rPr>
              <a:t> </a:t>
            </a:r>
          </a:p>
          <a:p>
            <a:pPr>
              <a:lnSpc>
                <a:spcPct val="150000"/>
              </a:lnSpc>
            </a:pPr>
            <a:endParaRPr lang="en-GB" sz="800" dirty="0">
              <a:latin typeface="Arial" panose="020B0604020202020204" pitchFamily="34" charset="0"/>
              <a:cs typeface="Arial" panose="020B0604020202020204" pitchFamily="34" charset="0"/>
            </a:endParaRPr>
          </a:p>
          <a:p>
            <a:endParaRPr lang="en-GB" dirty="0"/>
          </a:p>
          <a:p>
            <a:r>
              <a:rPr lang="en-GB" dirty="0"/>
              <a:t> </a:t>
            </a:r>
            <a:r>
              <a:rPr lang="en-GB" sz="2000" dirty="0">
                <a:latin typeface="Arial" panose="020B0604020202020204" pitchFamily="34" charset="0"/>
                <a:cs typeface="Arial" panose="020B0604020202020204" pitchFamily="34" charset="0"/>
              </a:rPr>
              <a:t>The Cyclical Model was designed in the early 1990’s to meet three purposes: </a:t>
            </a:r>
          </a:p>
          <a:p>
            <a:endParaRPr lang="en-GB" sz="2000" dirty="0">
              <a:latin typeface="Arial" panose="020B0604020202020204" pitchFamily="34" charset="0"/>
              <a:cs typeface="Arial" panose="020B0604020202020204" pitchFamily="34" charset="0"/>
            </a:endParaRPr>
          </a:p>
          <a:p>
            <a:pPr marL="800100" lvl="1" indent="-342900">
              <a:buFont typeface="+mj-lt"/>
              <a:buAutoNum type="arabicPeriod"/>
            </a:pPr>
            <a:r>
              <a:rPr lang="en-GB" sz="2000" dirty="0">
                <a:latin typeface="Arial" panose="020B0604020202020204" pitchFamily="34" charset="0"/>
                <a:cs typeface="Arial" panose="020B0604020202020204" pitchFamily="34" charset="0"/>
              </a:rPr>
              <a:t>A framework for a supervision session,</a:t>
            </a:r>
          </a:p>
          <a:p>
            <a:pPr marL="800100" lvl="1" indent="-342900">
              <a:buFont typeface="+mj-lt"/>
              <a:buAutoNum type="arabicPeriod"/>
            </a:pPr>
            <a:r>
              <a:rPr lang="en-GB" sz="2000" dirty="0">
                <a:latin typeface="Arial" panose="020B0604020202020204" pitchFamily="34" charset="0"/>
                <a:cs typeface="Arial" panose="020B0604020202020204" pitchFamily="34" charset="0"/>
              </a:rPr>
              <a:t>A framework for a supervisory relationship,</a:t>
            </a:r>
          </a:p>
          <a:p>
            <a:pPr marL="800100" lvl="1" indent="-342900">
              <a:buFont typeface="+mj-lt"/>
              <a:buAutoNum type="arabicPeriod"/>
            </a:pPr>
            <a:r>
              <a:rPr lang="en-GB" sz="2000" dirty="0">
                <a:latin typeface="Arial" panose="020B0604020202020204" pitchFamily="34" charset="0"/>
                <a:cs typeface="Arial" panose="020B0604020202020204" pitchFamily="34" charset="0"/>
              </a:rPr>
              <a:t>A model to use in training supervisors</a:t>
            </a:r>
          </a:p>
          <a:p>
            <a:pPr marL="342900" indent="-342900">
              <a:buFont typeface="+mj-lt"/>
              <a:buAutoNum type="arabicPeriod"/>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Originally intended for supervisors of counsellors, it has since been applied to supervision (and mentoring) in a range of other professional relational settings, including coaching.</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full model is available in:</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Page &amp; </a:t>
            </a:r>
            <a:r>
              <a:rPr lang="en-GB" sz="2000" dirty="0" err="1">
                <a:latin typeface="Arial" panose="020B0604020202020204" pitchFamily="34" charset="0"/>
                <a:cs typeface="Arial" panose="020B0604020202020204" pitchFamily="34" charset="0"/>
              </a:rPr>
              <a:t>Wosket</a:t>
            </a:r>
            <a:r>
              <a:rPr lang="en-GB" sz="2000" dirty="0">
                <a:latin typeface="Arial" panose="020B0604020202020204" pitchFamily="34" charset="0"/>
                <a:cs typeface="Arial" panose="020B0604020202020204" pitchFamily="34" charset="0"/>
              </a:rPr>
              <a:t> (2014) </a:t>
            </a:r>
            <a:r>
              <a:rPr lang="en-GB" sz="2000" i="1" dirty="0">
                <a:latin typeface="Arial" panose="020B0604020202020204" pitchFamily="34" charset="0"/>
                <a:cs typeface="Arial" panose="020B0604020202020204" pitchFamily="34" charset="0"/>
              </a:rPr>
              <a:t>Supervising the Counsellor and Psychotherapist 3</a:t>
            </a:r>
            <a:r>
              <a:rPr lang="en-GB" sz="2000" i="1" baseline="30000" dirty="0">
                <a:latin typeface="Arial" panose="020B0604020202020204" pitchFamily="34" charset="0"/>
                <a:cs typeface="Arial" panose="020B0604020202020204" pitchFamily="34" charset="0"/>
              </a:rPr>
              <a:t>rd</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edn</a:t>
            </a:r>
            <a:r>
              <a:rPr lang="en-GB" sz="2000" dirty="0">
                <a:latin typeface="Arial" panose="020B0604020202020204" pitchFamily="34" charset="0"/>
                <a:cs typeface="Arial" panose="020B0604020202020204" pitchFamily="34" charset="0"/>
              </a:rPr>
              <a:t>, London: Routledge.     </a:t>
            </a:r>
          </a:p>
        </p:txBody>
      </p:sp>
    </p:spTree>
    <p:extLst>
      <p:ext uri="{BB962C8B-B14F-4D97-AF65-F5344CB8AC3E}">
        <p14:creationId xmlns:p14="http://schemas.microsoft.com/office/powerpoint/2010/main" val="168634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82007" cy="1549319"/>
          </a:xfrm>
          <a:prstGeom prst="rect">
            <a:avLst/>
          </a:prstGeom>
        </p:spPr>
      </p:pic>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80509" y="387927"/>
            <a:ext cx="8469746" cy="707886"/>
          </a:xfrm>
          <a:prstGeom prst="rect">
            <a:avLst/>
          </a:prstGeom>
          <a:noFill/>
        </p:spPr>
        <p:txBody>
          <a:bodyPr wrap="square" rtlCol="0">
            <a:spAutoFit/>
          </a:bodyPr>
          <a:lstStyle/>
          <a:p>
            <a:endParaRPr lang="en-GB" sz="4000" dirty="0"/>
          </a:p>
        </p:txBody>
      </p:sp>
      <p:sp>
        <p:nvSpPr>
          <p:cNvPr id="9" name="TextBox 8"/>
          <p:cNvSpPr txBox="1"/>
          <p:nvPr/>
        </p:nvSpPr>
        <p:spPr>
          <a:xfrm>
            <a:off x="181401" y="1728622"/>
            <a:ext cx="11490037" cy="830997"/>
          </a:xfrm>
          <a:prstGeom prst="rect">
            <a:avLst/>
          </a:prstGeom>
          <a:noFill/>
        </p:spPr>
        <p:txBody>
          <a:bodyPr wrap="square" rtlCol="0">
            <a:spAutoFit/>
          </a:bodyPr>
          <a:lstStyle/>
          <a:p>
            <a:pPr>
              <a:lnSpc>
                <a:spcPct val="150000"/>
              </a:lnSpc>
            </a:pPr>
            <a:endParaRPr lang="en-GB" sz="800" dirty="0">
              <a:latin typeface="Arial" panose="020B0604020202020204" pitchFamily="34" charset="0"/>
              <a:cs typeface="Arial" panose="020B0604020202020204" pitchFamily="34" charset="0"/>
            </a:endParaRPr>
          </a:p>
          <a:p>
            <a:endParaRPr lang="en-GB" dirty="0"/>
          </a:p>
          <a:p>
            <a:r>
              <a:rPr lang="en-GB" dirty="0"/>
              <a:t> </a:t>
            </a:r>
          </a:p>
        </p:txBody>
      </p:sp>
      <p:grpSp>
        <p:nvGrpSpPr>
          <p:cNvPr id="12" name="Group 11"/>
          <p:cNvGrpSpPr/>
          <p:nvPr/>
        </p:nvGrpSpPr>
        <p:grpSpPr>
          <a:xfrm>
            <a:off x="2859081" y="1606701"/>
            <a:ext cx="5184140" cy="4921885"/>
            <a:chOff x="0" y="0"/>
            <a:chExt cx="5184140" cy="4921885"/>
          </a:xfrm>
        </p:grpSpPr>
        <p:sp>
          <p:nvSpPr>
            <p:cNvPr id="13" name="Rectangle 12"/>
            <p:cNvSpPr>
              <a:spLocks noChangeArrowheads="1"/>
            </p:cNvSpPr>
            <p:nvPr/>
          </p:nvSpPr>
          <p:spPr bwMode="auto">
            <a:xfrm>
              <a:off x="0" y="0"/>
              <a:ext cx="5184140" cy="4921885"/>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en-GB"/>
            </a:p>
          </p:txBody>
        </p:sp>
        <p:grpSp>
          <p:nvGrpSpPr>
            <p:cNvPr id="14" name="Group 13"/>
            <p:cNvGrpSpPr>
              <a:grpSpLocks/>
            </p:cNvGrpSpPr>
            <p:nvPr/>
          </p:nvGrpSpPr>
          <p:grpSpPr bwMode="auto">
            <a:xfrm>
              <a:off x="495300" y="247650"/>
              <a:ext cx="4274842" cy="4372952"/>
              <a:chOff x="651" y="331"/>
              <a:chExt cx="5665" cy="5903"/>
            </a:xfrm>
          </p:grpSpPr>
          <p:sp>
            <p:nvSpPr>
              <p:cNvPr id="15" name="AutoShape 93"/>
              <p:cNvSpPr>
                <a:spLocks noChangeArrowheads="1"/>
              </p:cNvSpPr>
              <p:nvPr/>
            </p:nvSpPr>
            <p:spPr bwMode="auto">
              <a:xfrm rot="11854492">
                <a:off x="651" y="1973"/>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16" name="Oval 15"/>
              <p:cNvSpPr>
                <a:spLocks noChangeArrowheads="1"/>
              </p:cNvSpPr>
              <p:nvPr/>
            </p:nvSpPr>
            <p:spPr bwMode="auto">
              <a:xfrm>
                <a:off x="1479" y="1384"/>
                <a:ext cx="3969" cy="3969"/>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17" name="Oval 16"/>
              <p:cNvSpPr>
                <a:spLocks noChangeArrowheads="1"/>
              </p:cNvSpPr>
              <p:nvPr/>
            </p:nvSpPr>
            <p:spPr bwMode="auto">
              <a:xfrm>
                <a:off x="2356" y="2192"/>
                <a:ext cx="2268" cy="2268"/>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n-GB"/>
              </a:p>
            </p:txBody>
          </p:sp>
          <p:sp>
            <p:nvSpPr>
              <p:cNvPr id="18" name="Oval 17"/>
              <p:cNvSpPr>
                <a:spLocks noChangeArrowheads="1"/>
              </p:cNvSpPr>
              <p:nvPr/>
            </p:nvSpPr>
            <p:spPr bwMode="auto">
              <a:xfrm>
                <a:off x="4006" y="3159"/>
                <a:ext cx="1132"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19" name="Text Box 114"/>
              <p:cNvSpPr txBox="1">
                <a:spLocks noChangeArrowheads="1"/>
              </p:cNvSpPr>
              <p:nvPr/>
            </p:nvSpPr>
            <p:spPr bwMode="auto">
              <a:xfrm>
                <a:off x="3823" y="3486"/>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Focus</a:t>
                </a:r>
                <a:endParaRPr lang="en-GB" sz="1200">
                  <a:effectLst/>
                  <a:latin typeface="Times New Roman" panose="02020603050405020304" pitchFamily="18" charset="0"/>
                  <a:ea typeface="Times New Roman" panose="02020603050405020304" pitchFamily="18" charset="0"/>
                </a:endParaRPr>
              </a:p>
            </p:txBody>
          </p:sp>
          <p:sp>
            <p:nvSpPr>
              <p:cNvPr id="20" name="Oval 19"/>
              <p:cNvSpPr>
                <a:spLocks noChangeArrowheads="1"/>
              </p:cNvSpPr>
              <p:nvPr/>
            </p:nvSpPr>
            <p:spPr bwMode="auto">
              <a:xfrm>
                <a:off x="3616" y="1857"/>
                <a:ext cx="1132" cy="113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1" name="Text Box 116"/>
              <p:cNvSpPr txBox="1">
                <a:spLocks noChangeArrowheads="1"/>
              </p:cNvSpPr>
              <p:nvPr/>
            </p:nvSpPr>
            <p:spPr bwMode="auto">
              <a:xfrm>
                <a:off x="3451" y="2201"/>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Contract</a:t>
                </a:r>
                <a:endParaRPr lang="en-GB" sz="1200">
                  <a:effectLst/>
                  <a:latin typeface="Times New Roman" panose="02020603050405020304" pitchFamily="18" charset="0"/>
                  <a:ea typeface="Times New Roman" panose="02020603050405020304" pitchFamily="18" charset="0"/>
                </a:endParaRPr>
              </a:p>
            </p:txBody>
          </p:sp>
          <p:sp>
            <p:nvSpPr>
              <p:cNvPr id="22" name="Oval 21"/>
              <p:cNvSpPr>
                <a:spLocks noChangeArrowheads="1"/>
              </p:cNvSpPr>
              <p:nvPr/>
            </p:nvSpPr>
            <p:spPr bwMode="auto">
              <a:xfrm>
                <a:off x="1718" y="3188"/>
                <a:ext cx="1134"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3" name="Text Box 118"/>
              <p:cNvSpPr txBox="1">
                <a:spLocks noChangeArrowheads="1"/>
              </p:cNvSpPr>
              <p:nvPr/>
            </p:nvSpPr>
            <p:spPr bwMode="auto">
              <a:xfrm>
                <a:off x="1666" y="3515"/>
                <a:ext cx="1304" cy="51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Bridge</a:t>
                </a:r>
                <a:endParaRPr lang="en-GB" sz="1200">
                  <a:effectLst/>
                  <a:latin typeface="Times New Roman" panose="02020603050405020304" pitchFamily="18" charset="0"/>
                  <a:ea typeface="Times New Roman" panose="02020603050405020304" pitchFamily="18" charset="0"/>
                </a:endParaRPr>
              </a:p>
            </p:txBody>
          </p:sp>
          <p:sp>
            <p:nvSpPr>
              <p:cNvPr id="24" name="Oval 23"/>
              <p:cNvSpPr>
                <a:spLocks noChangeArrowheads="1"/>
              </p:cNvSpPr>
              <p:nvPr/>
            </p:nvSpPr>
            <p:spPr bwMode="auto">
              <a:xfrm>
                <a:off x="2923" y="3975"/>
                <a:ext cx="1132"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5" name="Text Box 120"/>
              <p:cNvSpPr txBox="1">
                <a:spLocks noChangeArrowheads="1"/>
              </p:cNvSpPr>
              <p:nvPr/>
            </p:nvSpPr>
            <p:spPr bwMode="auto">
              <a:xfrm>
                <a:off x="2761" y="4320"/>
                <a:ext cx="1436" cy="51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400" b="1" kern="1200">
                    <a:solidFill>
                      <a:srgbClr val="000000"/>
                    </a:solidFill>
                    <a:effectLst/>
                    <a:latin typeface="Times New Roman" panose="02020603050405020304" pitchFamily="18" charset="0"/>
                    <a:ea typeface="Calibri" panose="020F0502020204030204" pitchFamily="34" charset="0"/>
                  </a:rPr>
                  <a:t>S</a:t>
                </a:r>
                <a:r>
                  <a:rPr lang="en-GB" sz="1200" b="1" kern="1200">
                    <a:solidFill>
                      <a:srgbClr val="000000"/>
                    </a:solidFill>
                    <a:effectLst/>
                    <a:latin typeface="Times New Roman" panose="02020603050405020304" pitchFamily="18" charset="0"/>
                    <a:ea typeface="Calibri" panose="020F0502020204030204" pitchFamily="34" charset="0"/>
                  </a:rPr>
                  <a:t>pace</a:t>
                </a:r>
                <a:endParaRPr lang="en-GB" sz="1200">
                  <a:effectLst/>
                  <a:latin typeface="Times New Roman" panose="02020603050405020304" pitchFamily="18" charset="0"/>
                  <a:ea typeface="Times New Roman" panose="02020603050405020304" pitchFamily="18" charset="0"/>
                </a:endParaRPr>
              </a:p>
            </p:txBody>
          </p:sp>
          <p:sp>
            <p:nvSpPr>
              <p:cNvPr id="26" name="Oval 25"/>
              <p:cNvSpPr>
                <a:spLocks noChangeArrowheads="1"/>
              </p:cNvSpPr>
              <p:nvPr/>
            </p:nvSpPr>
            <p:spPr bwMode="auto">
              <a:xfrm>
                <a:off x="2298" y="1873"/>
                <a:ext cx="1132" cy="113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7" name="Text Box 122"/>
              <p:cNvSpPr txBox="1">
                <a:spLocks noChangeArrowheads="1"/>
              </p:cNvSpPr>
              <p:nvPr/>
            </p:nvSpPr>
            <p:spPr bwMode="auto">
              <a:xfrm>
                <a:off x="2138" y="2218"/>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Review</a:t>
                </a:r>
                <a:endParaRPr lang="en-GB" sz="1200">
                  <a:effectLst/>
                  <a:latin typeface="Times New Roman" panose="02020603050405020304" pitchFamily="18" charset="0"/>
                  <a:ea typeface="Times New Roman" panose="02020603050405020304" pitchFamily="18" charset="0"/>
                </a:endParaRPr>
              </a:p>
            </p:txBody>
          </p:sp>
          <p:sp>
            <p:nvSpPr>
              <p:cNvPr id="28" name="AutoShape 176"/>
              <p:cNvSpPr>
                <a:spLocks noChangeArrowheads="1"/>
              </p:cNvSpPr>
              <p:nvPr/>
            </p:nvSpPr>
            <p:spPr bwMode="auto">
              <a:xfrm rot="2477913">
                <a:off x="4494" y="5100"/>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29" name="AutoShape 177"/>
              <p:cNvSpPr>
                <a:spLocks noChangeArrowheads="1"/>
              </p:cNvSpPr>
              <p:nvPr/>
            </p:nvSpPr>
            <p:spPr bwMode="auto">
              <a:xfrm rot="7504564">
                <a:off x="1476" y="4886"/>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30" name="AutoShape 178"/>
              <p:cNvSpPr>
                <a:spLocks noChangeArrowheads="1"/>
              </p:cNvSpPr>
              <p:nvPr/>
            </p:nvSpPr>
            <p:spPr bwMode="auto">
              <a:xfrm rot="20196198">
                <a:off x="5636" y="1987"/>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31" name="AutoShape 179"/>
              <p:cNvSpPr>
                <a:spLocks noChangeArrowheads="1"/>
              </p:cNvSpPr>
              <p:nvPr/>
            </p:nvSpPr>
            <p:spPr bwMode="auto">
              <a:xfrm rot="15953591">
                <a:off x="3268" y="104"/>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grpSp>
      </p:grpSp>
      <p:sp>
        <p:nvSpPr>
          <p:cNvPr id="2" name="TextBox 1"/>
          <p:cNvSpPr txBox="1"/>
          <p:nvPr/>
        </p:nvSpPr>
        <p:spPr>
          <a:xfrm>
            <a:off x="2372822" y="449784"/>
            <a:ext cx="872836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The five stages of the model</a:t>
            </a:r>
          </a:p>
        </p:txBody>
      </p:sp>
      <p:sp>
        <p:nvSpPr>
          <p:cNvPr id="3" name="TextBox 2"/>
          <p:cNvSpPr txBox="1"/>
          <p:nvPr/>
        </p:nvSpPr>
        <p:spPr>
          <a:xfrm>
            <a:off x="8687197" y="2280372"/>
            <a:ext cx="2692866"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inner circle represents the supervisory relationship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outer circle represents the context in which supervision takes place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arrows indicate the typical progression between stages</a:t>
            </a:r>
          </a:p>
        </p:txBody>
      </p:sp>
    </p:spTree>
    <p:extLst>
      <p:ext uri="{BB962C8B-B14F-4D97-AF65-F5344CB8AC3E}">
        <p14:creationId xmlns:p14="http://schemas.microsoft.com/office/powerpoint/2010/main" val="140776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97086" cy="1567542"/>
          </a:xfrm>
          <a:prstGeom prst="rect">
            <a:avLst/>
          </a:prstGeom>
        </p:spPr>
      </p:pic>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4"/>
              </a:rPr>
              <a:t>www.steve-page-yorks.co.uk</a:t>
            </a:r>
            <a:r>
              <a:rPr lang="en-GB" sz="1600" i="1" dirty="0">
                <a:solidFill>
                  <a:srgbClr val="FFC000"/>
                </a:solidFill>
              </a:rPr>
              <a:t>                                                                                                                                    </a:t>
            </a:r>
            <a:r>
              <a:rPr lang="en-GB" sz="1600" i="1" dirty="0">
                <a:solidFill>
                  <a:srgbClr val="FFC000"/>
                </a:solidFill>
                <a:hlinkClick r:id="rId5"/>
              </a:rPr>
              <a:t>email@steve-page-yorks.co.uk</a:t>
            </a:r>
            <a:r>
              <a:rPr lang="en-GB" sz="1600" i="1" dirty="0">
                <a:solidFill>
                  <a:srgbClr val="FFC000"/>
                </a:solidFill>
              </a:rPr>
              <a:t> </a:t>
            </a:r>
          </a:p>
        </p:txBody>
      </p:sp>
      <p:sp>
        <p:nvSpPr>
          <p:cNvPr id="8" name="TextBox 7"/>
          <p:cNvSpPr txBox="1"/>
          <p:nvPr/>
        </p:nvSpPr>
        <p:spPr>
          <a:xfrm>
            <a:off x="1738416" y="452813"/>
            <a:ext cx="8715169"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Contract</a:t>
            </a:r>
          </a:p>
        </p:txBody>
      </p:sp>
      <p:sp>
        <p:nvSpPr>
          <p:cNvPr id="9" name="TextBox 8"/>
          <p:cNvSpPr txBox="1"/>
          <p:nvPr/>
        </p:nvSpPr>
        <p:spPr>
          <a:xfrm>
            <a:off x="403954" y="1372391"/>
            <a:ext cx="11490037" cy="646331"/>
          </a:xfrm>
          <a:prstGeom prst="rect">
            <a:avLst/>
          </a:prstGeom>
          <a:noFill/>
        </p:spPr>
        <p:txBody>
          <a:bodyPr wrap="square" rtlCol="0">
            <a:spAutoFit/>
          </a:bodyPr>
          <a:lstStyle/>
          <a:p>
            <a:endParaRPr lang="en-GB" dirty="0"/>
          </a:p>
          <a:p>
            <a:r>
              <a:rPr lang="en-GB" dirty="0"/>
              <a:t> </a:t>
            </a:r>
          </a:p>
        </p:txBody>
      </p:sp>
      <p:sp>
        <p:nvSpPr>
          <p:cNvPr id="2" name="TextBox 1"/>
          <p:cNvSpPr txBox="1"/>
          <p:nvPr/>
        </p:nvSpPr>
        <p:spPr>
          <a:xfrm>
            <a:off x="803563" y="1567543"/>
            <a:ext cx="10390909"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 supervision contract is an agreement entered into by key stakeholders that contains, supports, gives structure, establishes informed participation by those involved and provides direction and purpose to the work undertaken.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Contracting performs a vital function in underpinning the process and relationship.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clear and specific contract sets the agenda for the task and process, reduces anxiety by helping to de-mystify what will occur and lays down the ground rules.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Contracting needs to occur at the beginning of any supervisory relationship.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can also occur as re-contracting throughout the ongoing work. When re-contracting is occurring at various intervals this is usually the sign of a healthy and growing relationship and a developing task.</a:t>
            </a:r>
          </a:p>
        </p:txBody>
      </p:sp>
    </p:spTree>
    <p:extLst>
      <p:ext uri="{BB962C8B-B14F-4D97-AF65-F5344CB8AC3E}">
        <p14:creationId xmlns:p14="http://schemas.microsoft.com/office/powerpoint/2010/main" val="357454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2151665" y="429829"/>
            <a:ext cx="8349673" cy="707886"/>
          </a:xfrm>
          <a:prstGeom prst="rect">
            <a:avLst/>
          </a:prstGeom>
          <a:noFill/>
        </p:spPr>
        <p:txBody>
          <a:bodyPr wrap="square" rtlCol="0">
            <a:spAutoFit/>
          </a:bodyPr>
          <a:lstStyle/>
          <a:p>
            <a:pPr algn="ctr"/>
            <a:r>
              <a:rPr lang="en-GB" sz="4000" dirty="0">
                <a:latin typeface="Arial" pitchFamily="34" charset="0"/>
                <a:cs typeface="Arial" pitchFamily="34" charset="0"/>
              </a:rPr>
              <a:t>Focus</a:t>
            </a:r>
          </a:p>
        </p:txBody>
      </p:sp>
      <p:sp>
        <p:nvSpPr>
          <p:cNvPr id="3" name="TextBox 2"/>
          <p:cNvSpPr txBox="1"/>
          <p:nvPr/>
        </p:nvSpPr>
        <p:spPr>
          <a:xfrm>
            <a:off x="428132" y="1522371"/>
            <a:ext cx="11259127"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Focus of a supervision session is the subject or material under consideration at that particular point or stage of the supervision process.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Focusing normally starts with the supervisee presenting one or more aspects of their coaching work to explore with their supervisor.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function of the Focus stage is to ensure that supervision starts with an issue of significance to the supervisee, that the issue and the desired outcome from the supervisory exploration is understood by supervisor and supervisee.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Focusing as a process encourages the supervisee to take responsibility for making the best use of the supervision opportunity.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encourages intentionality (direction and purpose), reflection </a:t>
            </a:r>
            <a:r>
              <a:rPr lang="en-GB" sz="2000">
                <a:latin typeface="Arial" panose="020B0604020202020204" pitchFamily="34" charset="0"/>
                <a:cs typeface="Arial" panose="020B0604020202020204" pitchFamily="34" charset="0"/>
              </a:rPr>
              <a:t>and preparation </a:t>
            </a:r>
            <a:r>
              <a:rPr lang="en-GB" sz="2000" dirty="0">
                <a:latin typeface="Arial" panose="020B0604020202020204" pitchFamily="34" charset="0"/>
                <a:cs typeface="Arial" panose="020B0604020202020204" pitchFamily="34" charset="0"/>
              </a:rPr>
              <a:t>for supervision.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68" y="58724"/>
            <a:ext cx="1297086" cy="1567542"/>
          </a:xfrm>
          <a:prstGeom prst="rect">
            <a:avLst/>
          </a:prstGeom>
        </p:spPr>
      </p:pic>
    </p:spTree>
    <p:extLst>
      <p:ext uri="{BB962C8B-B14F-4D97-AF65-F5344CB8AC3E}">
        <p14:creationId xmlns:p14="http://schemas.microsoft.com/office/powerpoint/2010/main" val="292830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1671781" y="472648"/>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Space</a:t>
            </a:r>
          </a:p>
        </p:txBody>
      </p:sp>
      <p:sp>
        <p:nvSpPr>
          <p:cNvPr id="3" name="TextBox 2"/>
          <p:cNvSpPr txBox="1"/>
          <p:nvPr/>
        </p:nvSpPr>
        <p:spPr>
          <a:xfrm>
            <a:off x="461819" y="1713307"/>
            <a:ext cx="10898908"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Creating and holding Space is at the heart of the supervision process.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the place where the supervisee is held, supported, challenged and affirmed in his or her work.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Space is where movement and insight can occur as a result of the exploratory work undertaken by the supervisor and supervisee.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also the place where ‘not knowing’ and confusion are accepted and tolerated in the belief that time and attention given to the client and to the coach are beneficial to the coaching process, even when a clear and comfortable resolution of issues may not be achieved.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also where most supervision time is likely to be spent as it is usually here that the deepest reflection takes place.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787" y="145765"/>
            <a:ext cx="1297086" cy="156754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4132" y="-143436"/>
            <a:ext cx="4604313" cy="2339916"/>
          </a:xfrm>
          <a:prstGeom prst="rect">
            <a:avLst/>
          </a:prstGeom>
        </p:spPr>
      </p:pic>
    </p:spTree>
    <p:extLst>
      <p:ext uri="{BB962C8B-B14F-4D97-AF65-F5344CB8AC3E}">
        <p14:creationId xmlns:p14="http://schemas.microsoft.com/office/powerpoint/2010/main" val="364414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1782618" y="449098"/>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Bridge</a:t>
            </a:r>
            <a:endParaRPr lang="en-GB" sz="3200" b="1" dirty="0"/>
          </a:p>
        </p:txBody>
      </p:sp>
      <p:sp>
        <p:nvSpPr>
          <p:cNvPr id="3" name="TextBox 2"/>
          <p:cNvSpPr txBox="1"/>
          <p:nvPr/>
        </p:nvSpPr>
        <p:spPr>
          <a:xfrm>
            <a:off x="535709" y="1468582"/>
            <a:ext cx="11259127" cy="1200329"/>
          </a:xfrm>
          <a:prstGeom prst="rect">
            <a:avLst/>
          </a:prstGeom>
          <a:noFill/>
        </p:spPr>
        <p:txBody>
          <a:bodyPr wrap="square" rtlCol="0">
            <a:spAutoFit/>
          </a:bodyPr>
          <a:lstStyle/>
          <a:p>
            <a:r>
              <a:rPr lang="en-GB" dirty="0"/>
              <a:t> </a:t>
            </a:r>
          </a:p>
          <a:p>
            <a:endParaRPr lang="en-GB" dirty="0"/>
          </a:p>
          <a:p>
            <a:endParaRPr lang="en-GB" dirty="0"/>
          </a:p>
          <a:p>
            <a:r>
              <a:rPr lang="en-GB" dirty="0"/>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7" y="72371"/>
            <a:ext cx="1297086" cy="1567542"/>
          </a:xfrm>
          <a:prstGeom prst="rect">
            <a:avLst/>
          </a:prstGeom>
        </p:spPr>
      </p:pic>
      <p:sp>
        <p:nvSpPr>
          <p:cNvPr id="5" name="TextBox 4"/>
          <p:cNvSpPr txBox="1"/>
          <p:nvPr/>
        </p:nvSpPr>
        <p:spPr>
          <a:xfrm>
            <a:off x="2843514" y="1699858"/>
            <a:ext cx="8709891"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function of Bridge in supervision is to link back into the work the coach is undertaking with their client or clients.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the stage that, at its best, ensures that learning and awareness from supervision are integrated and applied with caution and sensitivity.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Just as the supervisee is asked to come to supervision with a focus to make sure that the supervision work is relevant to their client work, so too the supervisee is helped to go away from supervision with the recognition that the process will have made a difference. Even if the difference is simply awareness that nothing tangible needs to change.</a:t>
            </a:r>
          </a:p>
        </p:txBody>
      </p:sp>
      <p:pic>
        <p:nvPicPr>
          <p:cNvPr id="8" name="Content Placeholder 2"/>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5317" y="1811244"/>
            <a:ext cx="2463539" cy="3175503"/>
          </a:xfrm>
        </p:spPr>
      </p:pic>
    </p:spTree>
    <p:extLst>
      <p:ext uri="{BB962C8B-B14F-4D97-AF65-F5344CB8AC3E}">
        <p14:creationId xmlns:p14="http://schemas.microsoft.com/office/powerpoint/2010/main" val="172828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0909" y="6377785"/>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32" name="TextBox 31"/>
          <p:cNvSpPr txBox="1"/>
          <p:nvPr/>
        </p:nvSpPr>
        <p:spPr>
          <a:xfrm>
            <a:off x="2004686" y="429829"/>
            <a:ext cx="8974181" cy="707886"/>
          </a:xfrm>
          <a:prstGeom prst="rect">
            <a:avLst/>
          </a:prstGeom>
          <a:noFill/>
        </p:spPr>
        <p:txBody>
          <a:bodyPr wrap="square" rtlCol="0">
            <a:spAutoFit/>
          </a:bodyPr>
          <a:lstStyle/>
          <a:p>
            <a:pPr algn="ctr"/>
            <a:r>
              <a:rPr lang="en-GB" sz="4000" dirty="0">
                <a:latin typeface="Arial" pitchFamily="34" charset="0"/>
                <a:cs typeface="Arial" pitchFamily="34" charset="0"/>
              </a:rPr>
              <a:t>Review</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84" y="92280"/>
            <a:ext cx="1297086" cy="1567542"/>
          </a:xfrm>
          <a:prstGeom prst="rect">
            <a:avLst/>
          </a:prstGeom>
        </p:spPr>
      </p:pic>
      <p:sp>
        <p:nvSpPr>
          <p:cNvPr id="2" name="TextBox 1"/>
          <p:cNvSpPr txBox="1"/>
          <p:nvPr/>
        </p:nvSpPr>
        <p:spPr>
          <a:xfrm>
            <a:off x="1281233" y="1361027"/>
            <a:ext cx="9629531" cy="501675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Review in supervision is the opportunity to step back from content of supervision and reflect on how supervision task, process and relationship is working.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Ideally this will happen for a few minutes in every session and will include reciprocal giving and receiving feedback.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Building in Review as an integral part of the supervision process ensures that both partners actively reflect upon and monitor the standard and quality of their own professional practice and their mutual endeavour.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also models the value of regular review between coach and client.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Sometimes the supervisor will have a more formal role in evaluation or assessment of the coach’s work. This should not be the only review that takes place.</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09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614300" y="466554"/>
            <a:ext cx="8349673"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The inter-play between stages</a:t>
            </a:r>
            <a:endParaRPr lang="en-GB" sz="3200" dirty="0"/>
          </a:p>
        </p:txBody>
      </p:sp>
      <p:sp>
        <p:nvSpPr>
          <p:cNvPr id="3" name="TextBox 2"/>
          <p:cNvSpPr txBox="1"/>
          <p:nvPr/>
        </p:nvSpPr>
        <p:spPr>
          <a:xfrm>
            <a:off x="535709" y="1468582"/>
            <a:ext cx="11259127" cy="1508105"/>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r>
              <a:rPr lang="en-GB" dirty="0"/>
              <a:t>    </a:t>
            </a:r>
          </a:p>
        </p:txBody>
      </p:sp>
      <p:sp>
        <p:nvSpPr>
          <p:cNvPr id="8" name="TextBox 7"/>
          <p:cNvSpPr txBox="1"/>
          <p:nvPr/>
        </p:nvSpPr>
        <p:spPr>
          <a:xfrm>
            <a:off x="710006" y="1461503"/>
            <a:ext cx="11053482"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latin typeface="Arial" pitchFamily="34" charset="0"/>
                <a:cs typeface="Arial" pitchFamily="34" charset="0"/>
              </a:rPr>
              <a:t>Contract provides the foundation for the other stages, </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as supervision progresses Review feeds into (re-)Contracting as well as informing other stages</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Focus and Bridge also form a dyad that links </a:t>
            </a:r>
            <a:r>
              <a:rPr lang="en-GB" sz="2000" i="1" dirty="0">
                <a:effectLst>
                  <a:outerShdw blurRad="38100" dist="38100" dir="2700000" algn="tl">
                    <a:srgbClr val="000000">
                      <a:alpha val="43137"/>
                    </a:srgbClr>
                  </a:outerShdw>
                </a:effectLst>
                <a:latin typeface="Arial" pitchFamily="34" charset="0"/>
                <a:cs typeface="Arial" pitchFamily="34" charset="0"/>
              </a:rPr>
              <a:t>in from </a:t>
            </a:r>
            <a:r>
              <a:rPr lang="en-GB" sz="2000" dirty="0">
                <a:latin typeface="Arial" pitchFamily="34" charset="0"/>
                <a:cs typeface="Arial" pitchFamily="34" charset="0"/>
              </a:rPr>
              <a:t>and </a:t>
            </a:r>
            <a:r>
              <a:rPr lang="en-GB" sz="2000" i="1" dirty="0">
                <a:effectLst>
                  <a:outerShdw blurRad="38100" dist="38100" dir="2700000" algn="tl">
                    <a:srgbClr val="000000">
                      <a:alpha val="43137"/>
                    </a:srgbClr>
                  </a:outerShdw>
                </a:effectLst>
                <a:latin typeface="Arial" pitchFamily="34" charset="0"/>
                <a:cs typeface="Arial" pitchFamily="34" charset="0"/>
              </a:rPr>
              <a:t>back to </a:t>
            </a:r>
            <a:r>
              <a:rPr lang="en-GB" sz="2000" dirty="0">
                <a:latin typeface="Arial" pitchFamily="34" charset="0"/>
                <a:cs typeface="Arial" pitchFamily="34" charset="0"/>
              </a:rPr>
              <a:t>the content and process of the coaching work</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Space sits at the heart, or pinnacle, of the other four stages </a:t>
            </a:r>
          </a:p>
          <a:p>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3" y="36726"/>
            <a:ext cx="1297086" cy="15675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292" y="4572498"/>
            <a:ext cx="2142017" cy="2285502"/>
          </a:xfrm>
          <a:prstGeom prst="rect">
            <a:avLst/>
          </a:prstGeom>
        </p:spPr>
      </p:pic>
      <p:pic>
        <p:nvPicPr>
          <p:cNvPr id="9" name="Picture 8"/>
          <p:cNvPicPr/>
          <p:nvPr/>
        </p:nvPicPr>
        <p:blipFill>
          <a:blip r:embed="rId5" cstate="print">
            <a:grayscl/>
            <a:extLst>
              <a:ext uri="{BEBA8EAE-BF5A-486C-A8C5-ECC9F3942E4B}">
                <a14:imgProps xmlns:a14="http://schemas.microsoft.com/office/drawing/2010/main">
                  <a14:imgLayer r:embed="rId6">
                    <a14:imgEffect>
                      <a14:colorTemperature colorTemp="4600"/>
                    </a14:imgEffect>
                  </a14:imgLayer>
                </a14:imgProps>
              </a:ext>
              <a:ext uri="{28A0092B-C50C-407E-A947-70E740481C1C}">
                <a14:useLocalDpi xmlns:a14="http://schemas.microsoft.com/office/drawing/2010/main" val="0"/>
              </a:ext>
            </a:extLst>
          </a:blip>
          <a:srcRect/>
          <a:stretch>
            <a:fillRect/>
          </a:stretch>
        </p:blipFill>
        <p:spPr bwMode="auto">
          <a:xfrm>
            <a:off x="7370617" y="3971636"/>
            <a:ext cx="4238297" cy="2579968"/>
          </a:xfrm>
          <a:prstGeom prst="rect">
            <a:avLst/>
          </a:prstGeom>
          <a:noFill/>
        </p:spPr>
      </p:pic>
    </p:spTree>
    <p:extLst>
      <p:ext uri="{BB962C8B-B14F-4D97-AF65-F5344CB8AC3E}">
        <p14:creationId xmlns:p14="http://schemas.microsoft.com/office/powerpoint/2010/main" val="3962793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12658</TotalTime>
  <Words>1987</Words>
  <Application>Microsoft Office PowerPoint</Application>
  <PresentationFormat>Widescreen</PresentationFormat>
  <Paragraphs>175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Page</dc:creator>
  <cp:lastModifiedBy>Steve Page</cp:lastModifiedBy>
  <cp:revision>65</cp:revision>
  <cp:lastPrinted>2018-10-16T08:36:36Z</cp:lastPrinted>
  <dcterms:created xsi:type="dcterms:W3CDTF">2015-02-03T16:03:37Z</dcterms:created>
  <dcterms:modified xsi:type="dcterms:W3CDTF">2018-10-16T08:44:10Z</dcterms:modified>
</cp:coreProperties>
</file>