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7" r:id="rId2"/>
    <p:sldId id="270" r:id="rId3"/>
    <p:sldId id="275" r:id="rId4"/>
    <p:sldId id="276" r:id="rId5"/>
    <p:sldId id="278" r:id="rId6"/>
    <p:sldId id="277" r:id="rId7"/>
    <p:sldId id="26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64" d="100"/>
          <a:sy n="64" d="100"/>
        </p:scale>
        <p:origin x="90" y="342"/>
      </p:cViewPr>
      <p:guideLst>
        <p:guide orient="horz" pos="2160"/>
        <p:guide pos="3840"/>
      </p:guideLst>
    </p:cSldViewPr>
  </p:slideViewPr>
  <p:notesTextViewPr>
    <p:cViewPr>
      <p:scale>
        <a:sx n="1" d="1"/>
        <a:sy n="1" d="1"/>
      </p:scale>
      <p:origin x="0" y="0"/>
    </p:cViewPr>
  </p:notesTextViewPr>
  <p:notesViewPr>
    <p:cSldViewPr snapToGrid="0">
      <p:cViewPr varScale="1">
        <p:scale>
          <a:sx n="58" d="100"/>
          <a:sy n="58" d="100"/>
        </p:scale>
        <p:origin x="176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GB" dirty="0"/>
              <a:t>Coach supervision</a:t>
            </a: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r>
              <a:rPr lang="en-GB" dirty="0"/>
              <a:t>October - December 2018</a:t>
            </a:r>
          </a:p>
        </p:txBody>
      </p:sp>
      <p:sp>
        <p:nvSpPr>
          <p:cNvPr id="4" name="Footer Placeholder 3"/>
          <p:cNvSpPr>
            <a:spLocks noGrp="1"/>
          </p:cNvSpPr>
          <p:nvPr>
            <p:ph type="ftr" sz="quarter" idx="2"/>
          </p:nvPr>
        </p:nvSpPr>
        <p:spPr>
          <a:xfrm>
            <a:off x="0" y="8685212"/>
            <a:ext cx="2971800" cy="458787"/>
          </a:xfrm>
          <a:prstGeom prst="rect">
            <a:avLst/>
          </a:prstGeom>
        </p:spPr>
        <p:txBody>
          <a:bodyPr vert="horz" lIns="91440" tIns="45720" rIns="91440" bIns="45720" rtlCol="0" anchor="b"/>
          <a:lstStyle>
            <a:lvl1pPr algn="l">
              <a:defRPr sz="1200"/>
            </a:lvl1pPr>
          </a:lstStyle>
          <a:p>
            <a:r>
              <a:rPr lang="en-GB" dirty="0"/>
              <a:t>© 2018 Steve Page </a:t>
            </a:r>
          </a:p>
        </p:txBody>
      </p:sp>
      <p:sp>
        <p:nvSpPr>
          <p:cNvPr id="6" name="Slide Number Placeholder 5"/>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D78BEFA-E042-4867-BE1A-659FF595130E}" type="slidenum">
              <a:rPr lang="en-GB" smtClean="0"/>
              <a:t>‹#›</a:t>
            </a:fld>
            <a:endParaRPr lang="en-GB" dirty="0"/>
          </a:p>
        </p:txBody>
      </p:sp>
    </p:spTree>
    <p:extLst>
      <p:ext uri="{BB962C8B-B14F-4D97-AF65-F5344CB8AC3E}">
        <p14:creationId xmlns:p14="http://schemas.microsoft.com/office/powerpoint/2010/main" val="38554360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E97B18-4C8B-4BA8-83F1-B60E98AE6A72}" type="datetimeFigureOut">
              <a:rPr lang="en-GB" smtClean="0"/>
              <a:t>13/10/2018</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4C328D-BC97-45EE-940E-4CADD8358D80}" type="slidenum">
              <a:rPr lang="en-GB" smtClean="0"/>
              <a:t>‹#›</a:t>
            </a:fld>
            <a:endParaRPr lang="en-GB"/>
          </a:p>
        </p:txBody>
      </p:sp>
    </p:spTree>
    <p:extLst>
      <p:ext uri="{BB962C8B-B14F-4D97-AF65-F5344CB8AC3E}">
        <p14:creationId xmlns:p14="http://schemas.microsoft.com/office/powerpoint/2010/main" val="2760040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ABF7A4E-109C-4A9C-9CC6-CF281438F981}" type="datetimeFigureOut">
              <a:rPr lang="en-GB" smtClean="0"/>
              <a:pPr/>
              <a:t>13/10/2018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BAA70B-6F1E-4401-8CCD-55D8580B8368}" type="slidenum">
              <a:rPr lang="en-GB" smtClean="0"/>
              <a:pPr/>
              <a:t>‹#›</a:t>
            </a:fld>
            <a:endParaRPr lang="en-GB"/>
          </a:p>
        </p:txBody>
      </p:sp>
    </p:spTree>
    <p:extLst>
      <p:ext uri="{BB962C8B-B14F-4D97-AF65-F5344CB8AC3E}">
        <p14:creationId xmlns:p14="http://schemas.microsoft.com/office/powerpoint/2010/main" val="1938272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ABF7A4E-109C-4A9C-9CC6-CF281438F981}" type="datetimeFigureOut">
              <a:rPr lang="en-GB" smtClean="0"/>
              <a:pPr/>
              <a:t>13/10/2018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BAA70B-6F1E-4401-8CCD-55D8580B8368}" type="slidenum">
              <a:rPr lang="en-GB" smtClean="0"/>
              <a:pPr/>
              <a:t>‹#›</a:t>
            </a:fld>
            <a:endParaRPr lang="en-GB"/>
          </a:p>
        </p:txBody>
      </p:sp>
    </p:spTree>
    <p:extLst>
      <p:ext uri="{BB962C8B-B14F-4D97-AF65-F5344CB8AC3E}">
        <p14:creationId xmlns:p14="http://schemas.microsoft.com/office/powerpoint/2010/main" val="2271933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ABF7A4E-109C-4A9C-9CC6-CF281438F981}" type="datetimeFigureOut">
              <a:rPr lang="en-GB" smtClean="0"/>
              <a:pPr/>
              <a:t>13/10/2018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BAA70B-6F1E-4401-8CCD-55D8580B8368}" type="slidenum">
              <a:rPr lang="en-GB" smtClean="0"/>
              <a:pPr/>
              <a:t>‹#›</a:t>
            </a:fld>
            <a:endParaRPr lang="en-GB"/>
          </a:p>
        </p:txBody>
      </p:sp>
    </p:spTree>
    <p:extLst>
      <p:ext uri="{BB962C8B-B14F-4D97-AF65-F5344CB8AC3E}">
        <p14:creationId xmlns:p14="http://schemas.microsoft.com/office/powerpoint/2010/main" val="565682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ABF7A4E-109C-4A9C-9CC6-CF281438F981}" type="datetimeFigureOut">
              <a:rPr lang="en-GB" smtClean="0"/>
              <a:pPr/>
              <a:t>13/10/2018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BAA70B-6F1E-4401-8CCD-55D8580B8368}" type="slidenum">
              <a:rPr lang="en-GB" smtClean="0"/>
              <a:pPr/>
              <a:t>‹#›</a:t>
            </a:fld>
            <a:endParaRPr lang="en-GB"/>
          </a:p>
        </p:txBody>
      </p:sp>
    </p:spTree>
    <p:extLst>
      <p:ext uri="{BB962C8B-B14F-4D97-AF65-F5344CB8AC3E}">
        <p14:creationId xmlns:p14="http://schemas.microsoft.com/office/powerpoint/2010/main" val="1644689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BF7A4E-109C-4A9C-9CC6-CF281438F981}" type="datetimeFigureOut">
              <a:rPr lang="en-GB" smtClean="0"/>
              <a:pPr/>
              <a:t>13/10/2018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BAA70B-6F1E-4401-8CCD-55D8580B8368}" type="slidenum">
              <a:rPr lang="en-GB" smtClean="0"/>
              <a:pPr/>
              <a:t>‹#›</a:t>
            </a:fld>
            <a:endParaRPr lang="en-GB"/>
          </a:p>
        </p:txBody>
      </p:sp>
    </p:spTree>
    <p:extLst>
      <p:ext uri="{BB962C8B-B14F-4D97-AF65-F5344CB8AC3E}">
        <p14:creationId xmlns:p14="http://schemas.microsoft.com/office/powerpoint/2010/main" val="4033068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ABF7A4E-109C-4A9C-9CC6-CF281438F981}" type="datetimeFigureOut">
              <a:rPr lang="en-GB" smtClean="0"/>
              <a:pPr/>
              <a:t>13/10/2018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4BAA70B-6F1E-4401-8CCD-55D8580B8368}" type="slidenum">
              <a:rPr lang="en-GB" smtClean="0"/>
              <a:pPr/>
              <a:t>‹#›</a:t>
            </a:fld>
            <a:endParaRPr lang="en-GB"/>
          </a:p>
        </p:txBody>
      </p:sp>
    </p:spTree>
    <p:extLst>
      <p:ext uri="{BB962C8B-B14F-4D97-AF65-F5344CB8AC3E}">
        <p14:creationId xmlns:p14="http://schemas.microsoft.com/office/powerpoint/2010/main" val="1003506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ABF7A4E-109C-4A9C-9CC6-CF281438F981}" type="datetimeFigureOut">
              <a:rPr lang="en-GB" smtClean="0"/>
              <a:pPr/>
              <a:t>13/10/2018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4BAA70B-6F1E-4401-8CCD-55D8580B8368}" type="slidenum">
              <a:rPr lang="en-GB" smtClean="0"/>
              <a:pPr/>
              <a:t>‹#›</a:t>
            </a:fld>
            <a:endParaRPr lang="en-GB"/>
          </a:p>
        </p:txBody>
      </p:sp>
    </p:spTree>
    <p:extLst>
      <p:ext uri="{BB962C8B-B14F-4D97-AF65-F5344CB8AC3E}">
        <p14:creationId xmlns:p14="http://schemas.microsoft.com/office/powerpoint/2010/main" val="1908805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ABF7A4E-109C-4A9C-9CC6-CF281438F981}" type="datetimeFigureOut">
              <a:rPr lang="en-GB" smtClean="0"/>
              <a:pPr/>
              <a:t>13/10/2018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4BAA70B-6F1E-4401-8CCD-55D8580B8368}" type="slidenum">
              <a:rPr lang="en-GB" smtClean="0"/>
              <a:pPr/>
              <a:t>‹#›</a:t>
            </a:fld>
            <a:endParaRPr lang="en-GB"/>
          </a:p>
        </p:txBody>
      </p:sp>
    </p:spTree>
    <p:extLst>
      <p:ext uri="{BB962C8B-B14F-4D97-AF65-F5344CB8AC3E}">
        <p14:creationId xmlns:p14="http://schemas.microsoft.com/office/powerpoint/2010/main" val="2587362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BF7A4E-109C-4A9C-9CC6-CF281438F981}" type="datetimeFigureOut">
              <a:rPr lang="en-GB" smtClean="0"/>
              <a:pPr/>
              <a:t>13/10/2018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4BAA70B-6F1E-4401-8CCD-55D8580B8368}" type="slidenum">
              <a:rPr lang="en-GB" smtClean="0"/>
              <a:pPr/>
              <a:t>‹#›</a:t>
            </a:fld>
            <a:endParaRPr lang="en-GB"/>
          </a:p>
        </p:txBody>
      </p:sp>
    </p:spTree>
    <p:extLst>
      <p:ext uri="{BB962C8B-B14F-4D97-AF65-F5344CB8AC3E}">
        <p14:creationId xmlns:p14="http://schemas.microsoft.com/office/powerpoint/2010/main" val="241565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BF7A4E-109C-4A9C-9CC6-CF281438F981}" type="datetimeFigureOut">
              <a:rPr lang="en-GB" smtClean="0"/>
              <a:pPr/>
              <a:t>13/10/2018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4BAA70B-6F1E-4401-8CCD-55D8580B8368}" type="slidenum">
              <a:rPr lang="en-GB" smtClean="0"/>
              <a:pPr/>
              <a:t>‹#›</a:t>
            </a:fld>
            <a:endParaRPr lang="en-GB"/>
          </a:p>
        </p:txBody>
      </p:sp>
    </p:spTree>
    <p:extLst>
      <p:ext uri="{BB962C8B-B14F-4D97-AF65-F5344CB8AC3E}">
        <p14:creationId xmlns:p14="http://schemas.microsoft.com/office/powerpoint/2010/main" val="1306743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BF7A4E-109C-4A9C-9CC6-CF281438F981}" type="datetimeFigureOut">
              <a:rPr lang="en-GB" smtClean="0"/>
              <a:pPr/>
              <a:t>13/10/2018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4BAA70B-6F1E-4401-8CCD-55D8580B8368}" type="slidenum">
              <a:rPr lang="en-GB" smtClean="0"/>
              <a:pPr/>
              <a:t>‹#›</a:t>
            </a:fld>
            <a:endParaRPr lang="en-GB"/>
          </a:p>
        </p:txBody>
      </p:sp>
    </p:spTree>
    <p:extLst>
      <p:ext uri="{BB962C8B-B14F-4D97-AF65-F5344CB8AC3E}">
        <p14:creationId xmlns:p14="http://schemas.microsoft.com/office/powerpoint/2010/main" val="618252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BF7A4E-109C-4A9C-9CC6-CF281438F981}" type="datetimeFigureOut">
              <a:rPr lang="en-GB" smtClean="0"/>
              <a:pPr/>
              <a:t>13/10/2018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BAA70B-6F1E-4401-8CCD-55D8580B8368}" type="slidenum">
              <a:rPr lang="en-GB" smtClean="0"/>
              <a:pPr/>
              <a:t>‹#›</a:t>
            </a:fld>
            <a:endParaRPr lang="en-GB"/>
          </a:p>
        </p:txBody>
      </p:sp>
    </p:spTree>
    <p:extLst>
      <p:ext uri="{BB962C8B-B14F-4D97-AF65-F5344CB8AC3E}">
        <p14:creationId xmlns:p14="http://schemas.microsoft.com/office/powerpoint/2010/main" val="1067472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coachingsupervisionacademy.com/icf-mentoring-or-supervision/"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6499519" cy="1325563"/>
          </a:xfrm>
        </p:spPr>
        <p:txBody>
          <a:bodyPr/>
          <a:lstStyle/>
          <a:p>
            <a:endParaRPr lang="en-GB" dirty="0"/>
          </a:p>
        </p:txBody>
      </p:sp>
      <p:sp>
        <p:nvSpPr>
          <p:cNvPr id="7" name="Rectangle 6"/>
          <p:cNvSpPr/>
          <p:nvPr/>
        </p:nvSpPr>
        <p:spPr>
          <a:xfrm>
            <a:off x="0" y="5361"/>
            <a:ext cx="12192000" cy="6858000"/>
          </a:xfrm>
          <a:prstGeom prst="rect">
            <a:avLst/>
          </a:prstGeom>
          <a:gradFill flip="none" rotWithShape="1">
            <a:gsLst>
              <a:gs pos="0">
                <a:schemeClr val="accent1">
                  <a:alpha val="0"/>
                  <a:lumMod val="11000"/>
                  <a:lumOff val="89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p:cNvSpPr txBox="1"/>
          <p:nvPr/>
        </p:nvSpPr>
        <p:spPr>
          <a:xfrm>
            <a:off x="555094" y="2299314"/>
            <a:ext cx="6782625" cy="769441"/>
          </a:xfrm>
          <a:prstGeom prst="rect">
            <a:avLst/>
          </a:prstGeom>
          <a:noFill/>
        </p:spPr>
        <p:txBody>
          <a:bodyPr wrap="square" rtlCol="0">
            <a:spAutoFit/>
          </a:bodyPr>
          <a:lstStyle/>
          <a:p>
            <a:r>
              <a:rPr lang="en-GB" sz="4400" b="1" dirty="0">
                <a:solidFill>
                  <a:srgbClr val="0070C0"/>
                </a:solidFill>
                <a:latin typeface="Arial" panose="020B0604020202020204" pitchFamily="34" charset="0"/>
                <a:cs typeface="Arial" panose="020B0604020202020204" pitchFamily="34" charset="0"/>
              </a:rPr>
              <a:t>Coaching Supervision</a:t>
            </a:r>
          </a:p>
        </p:txBody>
      </p:sp>
      <p:pic>
        <p:nvPicPr>
          <p:cNvPr id="15" name="Picture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7196" y="253246"/>
            <a:ext cx="1282007" cy="1549319"/>
          </a:xfrm>
          <a:prstGeom prst="rect">
            <a:avLst/>
          </a:prstGeom>
        </p:spPr>
      </p:pic>
      <p:pic>
        <p:nvPicPr>
          <p:cNvPr id="9" name="Content Placeholder 8"/>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7049288" y="269254"/>
            <a:ext cx="4601316" cy="2340146"/>
          </a:xfrm>
          <a:prstGeom prst="rect">
            <a:avLst/>
          </a:prstGeom>
        </p:spPr>
      </p:pic>
      <p:sp>
        <p:nvSpPr>
          <p:cNvPr id="8" name="TextBox 7">
            <a:extLst>
              <a:ext uri="{FF2B5EF4-FFF2-40B4-BE49-F238E27FC236}">
                <a16:creationId xmlns:a16="http://schemas.microsoft.com/office/drawing/2014/main" id="{EACC3DDE-0DAC-4F94-BB18-898DB533D679}"/>
              </a:ext>
            </a:extLst>
          </p:cNvPr>
          <p:cNvSpPr txBox="1"/>
          <p:nvPr/>
        </p:nvSpPr>
        <p:spPr>
          <a:xfrm>
            <a:off x="555093" y="3789246"/>
            <a:ext cx="8453996" cy="707886"/>
          </a:xfrm>
          <a:prstGeom prst="rect">
            <a:avLst/>
          </a:prstGeom>
          <a:noFill/>
        </p:spPr>
        <p:txBody>
          <a:bodyPr wrap="square" rtlCol="0">
            <a:spAutoFit/>
          </a:bodyPr>
          <a:lstStyle/>
          <a:p>
            <a:r>
              <a:rPr lang="en-GB" sz="4000" b="1" i="1" dirty="0">
                <a:latin typeface="Arial" panose="020B0604020202020204" pitchFamily="34" charset="0"/>
                <a:cs typeface="Arial" panose="020B0604020202020204" pitchFamily="34" charset="0"/>
              </a:rPr>
              <a:t>Definitions, history &amp; purposes</a:t>
            </a:r>
          </a:p>
        </p:txBody>
      </p:sp>
    </p:spTree>
    <p:extLst>
      <p:ext uri="{BB962C8B-B14F-4D97-AF65-F5344CB8AC3E}">
        <p14:creationId xmlns:p14="http://schemas.microsoft.com/office/powerpoint/2010/main" val="4267755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0"/>
            <a:ext cx="3038764" cy="964891"/>
          </a:xfrm>
        </p:spPr>
      </p:pic>
      <p:sp>
        <p:nvSpPr>
          <p:cNvPr id="4" name="Rectangle 3"/>
          <p:cNvSpPr/>
          <p:nvPr/>
        </p:nvSpPr>
        <p:spPr>
          <a:xfrm>
            <a:off x="0" y="0"/>
            <a:ext cx="12191998" cy="6857999"/>
          </a:xfrm>
          <a:prstGeom prst="rect">
            <a:avLst/>
          </a:prstGeom>
          <a:gradFill>
            <a:gsLst>
              <a:gs pos="0">
                <a:schemeClr val="accent1">
                  <a:lumMod val="40000"/>
                  <a:lumOff val="60000"/>
                  <a:alpha val="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p:cNvSpPr txBox="1"/>
          <p:nvPr/>
        </p:nvSpPr>
        <p:spPr>
          <a:xfrm>
            <a:off x="258618" y="6382327"/>
            <a:ext cx="11176000" cy="338554"/>
          </a:xfrm>
          <a:prstGeom prst="rect">
            <a:avLst/>
          </a:prstGeom>
          <a:noFill/>
        </p:spPr>
        <p:txBody>
          <a:bodyPr wrap="square" rtlCol="0">
            <a:spAutoFit/>
          </a:bodyPr>
          <a:lstStyle/>
          <a:p>
            <a:r>
              <a:rPr lang="en-GB" sz="1600" i="1" dirty="0">
                <a:solidFill>
                  <a:srgbClr val="FFC000"/>
                </a:solidFill>
              </a:rPr>
              <a:t>www.steve-page-yorks.co.uk</a:t>
            </a:r>
          </a:p>
        </p:txBody>
      </p:sp>
      <p:sp>
        <p:nvSpPr>
          <p:cNvPr id="9" name="TextBox 8"/>
          <p:cNvSpPr txBox="1"/>
          <p:nvPr/>
        </p:nvSpPr>
        <p:spPr>
          <a:xfrm>
            <a:off x="3683726" y="418143"/>
            <a:ext cx="8114278" cy="923330"/>
          </a:xfrm>
          <a:prstGeom prst="rect">
            <a:avLst/>
          </a:prstGeom>
          <a:noFill/>
        </p:spPr>
        <p:txBody>
          <a:bodyPr wrap="square" rtlCol="0">
            <a:spAutoFit/>
          </a:bodyPr>
          <a:lstStyle/>
          <a:p>
            <a:endParaRPr lang="en-GB" dirty="0"/>
          </a:p>
          <a:p>
            <a:endParaRPr lang="en-GB" dirty="0"/>
          </a:p>
          <a:p>
            <a:r>
              <a:rPr lang="en-GB" dirty="0"/>
              <a:t> </a:t>
            </a:r>
          </a:p>
        </p:txBody>
      </p:sp>
      <p:sp>
        <p:nvSpPr>
          <p:cNvPr id="99" name="TextBox 98"/>
          <p:cNvSpPr txBox="1"/>
          <p:nvPr/>
        </p:nvSpPr>
        <p:spPr>
          <a:xfrm>
            <a:off x="3430052" y="406485"/>
            <a:ext cx="8259440" cy="923330"/>
          </a:xfrm>
          <a:prstGeom prst="rect">
            <a:avLst/>
          </a:prstGeom>
          <a:noFill/>
        </p:spPr>
        <p:txBody>
          <a:bodyPr wrap="square" rtlCol="0">
            <a:spAutoFit/>
          </a:bodyPr>
          <a:lstStyle/>
          <a:p>
            <a:endParaRPr lang="en-GB" dirty="0"/>
          </a:p>
          <a:p>
            <a:endParaRPr lang="en-GB" dirty="0"/>
          </a:p>
          <a:p>
            <a:endParaRPr lang="en-GB" dirty="0"/>
          </a:p>
        </p:txBody>
      </p:sp>
      <p:sp>
        <p:nvSpPr>
          <p:cNvPr id="2" name="TextBox 1"/>
          <p:cNvSpPr txBox="1"/>
          <p:nvPr/>
        </p:nvSpPr>
        <p:spPr>
          <a:xfrm>
            <a:off x="687860" y="1329815"/>
            <a:ext cx="10618573" cy="4893647"/>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‘Coaching supervision is a formal process of professional support, which ensures continuing development of the coach and effectiveness of his/her coaching practice through interactive reflection, interpretative evaluation and the sharing of expertise’ (</a:t>
            </a:r>
            <a:r>
              <a:rPr lang="en-GB" sz="2400" dirty="0" err="1">
                <a:latin typeface="Arial" panose="020B0604020202020204" pitchFamily="34" charset="0"/>
                <a:cs typeface="Arial" panose="020B0604020202020204" pitchFamily="34" charset="0"/>
              </a:rPr>
              <a:t>Bachirova</a:t>
            </a:r>
            <a:r>
              <a:rPr lang="en-GB" sz="2400" dirty="0">
                <a:latin typeface="Arial" panose="020B0604020202020204" pitchFamily="34" charset="0"/>
                <a:cs typeface="Arial" panose="020B0604020202020204" pitchFamily="34" charset="0"/>
              </a:rPr>
              <a:t> 2008)</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‘Supervision is a forum where supervisees review and reflect on their work in order to do it better.’ (Carroll 2007)</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‘Supervision sessions are a place for the coach to reflect on the work they are undertaking, with another more experienced coach. It has the dual purpose of supporting the continued learning and development of the coach, as well as giving a degree of protection to the person being coached.’ (</a:t>
            </a:r>
            <a:r>
              <a:rPr lang="en-GB" sz="2400" dirty="0" err="1">
                <a:latin typeface="Arial" panose="020B0604020202020204" pitchFamily="34" charset="0"/>
                <a:cs typeface="Arial" panose="020B0604020202020204" pitchFamily="34" charset="0"/>
              </a:rPr>
              <a:t>Bluckert</a:t>
            </a:r>
            <a:r>
              <a:rPr lang="en-GB" sz="2400" dirty="0">
                <a:latin typeface="Arial" panose="020B0604020202020204" pitchFamily="34" charset="0"/>
                <a:cs typeface="Arial" panose="020B0604020202020204" pitchFamily="34" charset="0"/>
              </a:rPr>
              <a:t>, quoted in Hawkins &amp; Smith 2008)</a:t>
            </a:r>
          </a:p>
        </p:txBody>
      </p:sp>
      <p:sp>
        <p:nvSpPr>
          <p:cNvPr id="3" name="TextBox 2">
            <a:extLst>
              <a:ext uri="{FF2B5EF4-FFF2-40B4-BE49-F238E27FC236}">
                <a16:creationId xmlns:a16="http://schemas.microsoft.com/office/drawing/2014/main" id="{BA559970-3D61-45F7-99AF-A2633FADD9D1}"/>
              </a:ext>
            </a:extLst>
          </p:cNvPr>
          <p:cNvSpPr txBox="1"/>
          <p:nvPr/>
        </p:nvSpPr>
        <p:spPr>
          <a:xfrm>
            <a:off x="3491549" y="524656"/>
            <a:ext cx="6775555" cy="584775"/>
          </a:xfrm>
          <a:prstGeom prst="rect">
            <a:avLst/>
          </a:prstGeom>
          <a:noFill/>
        </p:spPr>
        <p:txBody>
          <a:bodyPr wrap="square" rtlCol="0">
            <a:spAutoFit/>
          </a:bodyPr>
          <a:lstStyle/>
          <a:p>
            <a:r>
              <a:rPr lang="en-GB" sz="3200" b="1" dirty="0">
                <a:latin typeface="Arial" panose="020B0604020202020204" pitchFamily="34" charset="0"/>
                <a:cs typeface="Arial" panose="020B0604020202020204" pitchFamily="34" charset="0"/>
              </a:rPr>
              <a:t>Definitions</a:t>
            </a:r>
          </a:p>
        </p:txBody>
      </p:sp>
    </p:spTree>
    <p:extLst>
      <p:ext uri="{BB962C8B-B14F-4D97-AF65-F5344CB8AC3E}">
        <p14:creationId xmlns:p14="http://schemas.microsoft.com/office/powerpoint/2010/main" val="2114890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0"/>
            <a:ext cx="3038764" cy="964891"/>
          </a:xfrm>
        </p:spPr>
      </p:pic>
      <p:sp>
        <p:nvSpPr>
          <p:cNvPr id="4" name="Rectangle 3"/>
          <p:cNvSpPr/>
          <p:nvPr/>
        </p:nvSpPr>
        <p:spPr>
          <a:xfrm>
            <a:off x="0" y="0"/>
            <a:ext cx="12191998" cy="6857999"/>
          </a:xfrm>
          <a:prstGeom prst="rect">
            <a:avLst/>
          </a:prstGeom>
          <a:gradFill>
            <a:gsLst>
              <a:gs pos="0">
                <a:schemeClr val="accent1">
                  <a:lumMod val="40000"/>
                  <a:lumOff val="60000"/>
                  <a:alpha val="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p:cNvSpPr txBox="1"/>
          <p:nvPr/>
        </p:nvSpPr>
        <p:spPr>
          <a:xfrm>
            <a:off x="258618" y="6382327"/>
            <a:ext cx="11176000" cy="338554"/>
          </a:xfrm>
          <a:prstGeom prst="rect">
            <a:avLst/>
          </a:prstGeom>
          <a:noFill/>
        </p:spPr>
        <p:txBody>
          <a:bodyPr wrap="square" rtlCol="0">
            <a:spAutoFit/>
          </a:bodyPr>
          <a:lstStyle/>
          <a:p>
            <a:r>
              <a:rPr lang="en-GB" sz="1600" i="1" dirty="0">
                <a:solidFill>
                  <a:srgbClr val="FFC000"/>
                </a:solidFill>
              </a:rPr>
              <a:t>www.steve-page-yorks.co.uk</a:t>
            </a:r>
          </a:p>
        </p:txBody>
      </p:sp>
      <p:sp>
        <p:nvSpPr>
          <p:cNvPr id="9" name="TextBox 8"/>
          <p:cNvSpPr txBox="1"/>
          <p:nvPr/>
        </p:nvSpPr>
        <p:spPr>
          <a:xfrm>
            <a:off x="3683726" y="418143"/>
            <a:ext cx="8114278" cy="923330"/>
          </a:xfrm>
          <a:prstGeom prst="rect">
            <a:avLst/>
          </a:prstGeom>
          <a:noFill/>
        </p:spPr>
        <p:txBody>
          <a:bodyPr wrap="square" rtlCol="0">
            <a:spAutoFit/>
          </a:bodyPr>
          <a:lstStyle/>
          <a:p>
            <a:endParaRPr lang="en-GB" dirty="0"/>
          </a:p>
          <a:p>
            <a:endParaRPr lang="en-GB" dirty="0"/>
          </a:p>
          <a:p>
            <a:r>
              <a:rPr lang="en-GB" dirty="0"/>
              <a:t> </a:t>
            </a:r>
          </a:p>
        </p:txBody>
      </p:sp>
      <p:sp>
        <p:nvSpPr>
          <p:cNvPr id="99" name="TextBox 98"/>
          <p:cNvSpPr txBox="1"/>
          <p:nvPr/>
        </p:nvSpPr>
        <p:spPr>
          <a:xfrm>
            <a:off x="3430052" y="406485"/>
            <a:ext cx="8259440" cy="923330"/>
          </a:xfrm>
          <a:prstGeom prst="rect">
            <a:avLst/>
          </a:prstGeom>
          <a:noFill/>
        </p:spPr>
        <p:txBody>
          <a:bodyPr wrap="square" rtlCol="0">
            <a:spAutoFit/>
          </a:bodyPr>
          <a:lstStyle/>
          <a:p>
            <a:endParaRPr lang="en-GB" dirty="0"/>
          </a:p>
          <a:p>
            <a:endParaRPr lang="en-GB" dirty="0"/>
          </a:p>
          <a:p>
            <a:endParaRPr lang="en-GB" dirty="0"/>
          </a:p>
        </p:txBody>
      </p:sp>
      <p:sp>
        <p:nvSpPr>
          <p:cNvPr id="2" name="TextBox 1"/>
          <p:cNvSpPr txBox="1"/>
          <p:nvPr/>
        </p:nvSpPr>
        <p:spPr>
          <a:xfrm>
            <a:off x="687860" y="1329815"/>
            <a:ext cx="10618573" cy="4309321"/>
          </a:xfrm>
          <a:prstGeom prst="rect">
            <a:avLst/>
          </a:prstGeom>
          <a:noFill/>
        </p:spPr>
        <p:txBody>
          <a:bodyPr wrap="square" rtlCol="0">
            <a:spAutoFit/>
          </a:bodyPr>
          <a:lstStyle/>
          <a:p>
            <a:pPr marL="457200" indent="-457200">
              <a:lnSpc>
                <a:spcPts val="3000"/>
              </a:lnSpc>
              <a:buFont typeface="+mj-lt"/>
              <a:buAutoNum type="arabicPeriod"/>
              <a:defRPr/>
            </a:pPr>
            <a:r>
              <a:rPr lang="en-US" altLang="en-US" sz="2400" dirty="0">
                <a:latin typeface="Arial" panose="020B0604020202020204" pitchFamily="34" charset="0"/>
                <a:cs typeface="Arial" panose="020B0604020202020204" pitchFamily="34" charset="0"/>
              </a:rPr>
              <a:t>Dated back to Freud and his trainee analysts in 1902. In that form very much </a:t>
            </a:r>
            <a:r>
              <a:rPr lang="en-US" altLang="en-US" sz="2400" i="1" dirty="0">
                <a:latin typeface="Arial" panose="020B0604020202020204" pitchFamily="34" charset="0"/>
                <a:cs typeface="Arial" panose="020B0604020202020204" pitchFamily="34" charset="0"/>
              </a:rPr>
              <a:t>trainee supervision </a:t>
            </a:r>
            <a:r>
              <a:rPr lang="en-US" altLang="en-US" sz="2400" dirty="0">
                <a:latin typeface="Arial" panose="020B0604020202020204" pitchFamily="34" charset="0"/>
                <a:cs typeface="Arial" panose="020B0604020202020204" pitchFamily="34" charset="0"/>
              </a:rPr>
              <a:t>– the analyst was required to work under supervision until fully qualified. </a:t>
            </a:r>
          </a:p>
          <a:p>
            <a:pPr marL="457200" indent="-457200">
              <a:lnSpc>
                <a:spcPts val="3000"/>
              </a:lnSpc>
              <a:buFont typeface="+mj-lt"/>
              <a:buAutoNum type="arabicPeriod"/>
              <a:defRPr/>
            </a:pPr>
            <a:r>
              <a:rPr lang="en-US" altLang="en-US" sz="2400" dirty="0">
                <a:latin typeface="Arial" panose="020B0604020202020204" pitchFamily="34" charset="0"/>
                <a:cs typeface="Arial" panose="020B0604020202020204" pitchFamily="34" charset="0"/>
              </a:rPr>
              <a:t>What we now think of in the UK as </a:t>
            </a:r>
            <a:r>
              <a:rPr lang="en-US" altLang="en-US" sz="2400" i="1" dirty="0">
                <a:latin typeface="Arial" panose="020B0604020202020204" pitchFamily="34" charset="0"/>
                <a:cs typeface="Arial" panose="020B0604020202020204" pitchFamily="34" charset="0"/>
              </a:rPr>
              <a:t>practitioner supervision </a:t>
            </a:r>
            <a:r>
              <a:rPr lang="en-US" altLang="en-US" sz="2400" dirty="0">
                <a:latin typeface="Arial" panose="020B0604020202020204" pitchFamily="34" charset="0"/>
                <a:cs typeface="Arial" panose="020B0604020202020204" pitchFamily="34" charset="0"/>
              </a:rPr>
              <a:t>– throughout the career of the practitioner – was perhaps first referred to by Carl Rogers in the early 1950’s. </a:t>
            </a:r>
          </a:p>
          <a:p>
            <a:pPr marL="457200" indent="-457200">
              <a:lnSpc>
                <a:spcPts val="3000"/>
              </a:lnSpc>
              <a:buFont typeface="+mj-lt"/>
              <a:buAutoNum type="arabicPeriod"/>
              <a:defRPr/>
            </a:pPr>
            <a:r>
              <a:rPr lang="en-US" altLang="en-US" sz="2400" dirty="0">
                <a:latin typeface="Arial" panose="020B0604020202020204" pitchFamily="34" charset="0"/>
                <a:cs typeface="Arial" panose="020B0604020202020204" pitchFamily="34" charset="0"/>
              </a:rPr>
              <a:t>In the UK, practitioner supervision has been the norm in social work and family therapy for a few decades and was adopted by British Association for Counselling in the late 80’s, with minimum hours specified for trainee and accredited counsellors. </a:t>
            </a:r>
          </a:p>
          <a:p>
            <a:pPr marL="457200" indent="-457200">
              <a:lnSpc>
                <a:spcPts val="3000"/>
              </a:lnSpc>
              <a:buFont typeface="+mj-lt"/>
              <a:buAutoNum type="arabicPeriod"/>
              <a:defRPr/>
            </a:pPr>
            <a:r>
              <a:rPr lang="en-US" altLang="en-US" sz="2400" dirty="0">
                <a:latin typeface="Arial" panose="020B0604020202020204" pitchFamily="34" charset="0"/>
                <a:cs typeface="Arial" panose="020B0604020202020204" pitchFamily="34" charset="0"/>
              </a:rPr>
              <a:t>All professional coaching bodies now recommend regular supervision.</a:t>
            </a:r>
          </a:p>
        </p:txBody>
      </p:sp>
      <p:sp>
        <p:nvSpPr>
          <p:cNvPr id="8" name="TextBox 7">
            <a:extLst>
              <a:ext uri="{FF2B5EF4-FFF2-40B4-BE49-F238E27FC236}">
                <a16:creationId xmlns:a16="http://schemas.microsoft.com/office/drawing/2014/main" id="{A0466580-043E-4092-B93F-EFDD8A3569CD}"/>
              </a:ext>
            </a:extLst>
          </p:cNvPr>
          <p:cNvSpPr txBox="1"/>
          <p:nvPr/>
        </p:nvSpPr>
        <p:spPr>
          <a:xfrm>
            <a:off x="3491549" y="524656"/>
            <a:ext cx="6775555" cy="584775"/>
          </a:xfrm>
          <a:prstGeom prst="rect">
            <a:avLst/>
          </a:prstGeom>
          <a:noFill/>
        </p:spPr>
        <p:txBody>
          <a:bodyPr wrap="square" rtlCol="0">
            <a:spAutoFit/>
          </a:bodyPr>
          <a:lstStyle/>
          <a:p>
            <a:r>
              <a:rPr lang="en-GB" sz="3200" b="1" dirty="0">
                <a:latin typeface="Arial" panose="020B0604020202020204" pitchFamily="34" charset="0"/>
                <a:cs typeface="Arial" panose="020B0604020202020204" pitchFamily="34" charset="0"/>
              </a:rPr>
              <a:t>History</a:t>
            </a:r>
          </a:p>
        </p:txBody>
      </p:sp>
    </p:spTree>
    <p:extLst>
      <p:ext uri="{BB962C8B-B14F-4D97-AF65-F5344CB8AC3E}">
        <p14:creationId xmlns:p14="http://schemas.microsoft.com/office/powerpoint/2010/main" val="1086699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0"/>
            <a:ext cx="3038764" cy="964891"/>
          </a:xfrm>
        </p:spPr>
      </p:pic>
      <p:sp>
        <p:nvSpPr>
          <p:cNvPr id="4" name="Rectangle 3"/>
          <p:cNvSpPr/>
          <p:nvPr/>
        </p:nvSpPr>
        <p:spPr>
          <a:xfrm>
            <a:off x="0" y="0"/>
            <a:ext cx="12191998" cy="6857999"/>
          </a:xfrm>
          <a:prstGeom prst="rect">
            <a:avLst/>
          </a:prstGeom>
          <a:gradFill>
            <a:gsLst>
              <a:gs pos="0">
                <a:schemeClr val="accent1">
                  <a:lumMod val="40000"/>
                  <a:lumOff val="60000"/>
                  <a:alpha val="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p:cNvSpPr txBox="1"/>
          <p:nvPr/>
        </p:nvSpPr>
        <p:spPr>
          <a:xfrm>
            <a:off x="258618" y="6382327"/>
            <a:ext cx="11176000" cy="338554"/>
          </a:xfrm>
          <a:prstGeom prst="rect">
            <a:avLst/>
          </a:prstGeom>
          <a:noFill/>
        </p:spPr>
        <p:txBody>
          <a:bodyPr wrap="square" rtlCol="0">
            <a:spAutoFit/>
          </a:bodyPr>
          <a:lstStyle/>
          <a:p>
            <a:r>
              <a:rPr lang="en-GB" sz="1600" i="1" dirty="0">
                <a:solidFill>
                  <a:srgbClr val="FFC000"/>
                </a:solidFill>
              </a:rPr>
              <a:t>www.steve-page-yorks.co.uk</a:t>
            </a:r>
          </a:p>
        </p:txBody>
      </p:sp>
      <p:sp>
        <p:nvSpPr>
          <p:cNvPr id="9" name="TextBox 8"/>
          <p:cNvSpPr txBox="1"/>
          <p:nvPr/>
        </p:nvSpPr>
        <p:spPr>
          <a:xfrm>
            <a:off x="3683726" y="418143"/>
            <a:ext cx="8114278" cy="923330"/>
          </a:xfrm>
          <a:prstGeom prst="rect">
            <a:avLst/>
          </a:prstGeom>
          <a:noFill/>
        </p:spPr>
        <p:txBody>
          <a:bodyPr wrap="square" rtlCol="0">
            <a:spAutoFit/>
          </a:bodyPr>
          <a:lstStyle/>
          <a:p>
            <a:endParaRPr lang="en-GB" dirty="0"/>
          </a:p>
          <a:p>
            <a:endParaRPr lang="en-GB" dirty="0"/>
          </a:p>
          <a:p>
            <a:r>
              <a:rPr lang="en-GB" dirty="0"/>
              <a:t> </a:t>
            </a:r>
          </a:p>
        </p:txBody>
      </p:sp>
      <p:sp>
        <p:nvSpPr>
          <p:cNvPr id="99" name="TextBox 98"/>
          <p:cNvSpPr txBox="1"/>
          <p:nvPr/>
        </p:nvSpPr>
        <p:spPr>
          <a:xfrm>
            <a:off x="3430052" y="406485"/>
            <a:ext cx="8259440" cy="923330"/>
          </a:xfrm>
          <a:prstGeom prst="rect">
            <a:avLst/>
          </a:prstGeom>
          <a:noFill/>
        </p:spPr>
        <p:txBody>
          <a:bodyPr wrap="square" rtlCol="0">
            <a:spAutoFit/>
          </a:bodyPr>
          <a:lstStyle/>
          <a:p>
            <a:endParaRPr lang="en-GB" dirty="0"/>
          </a:p>
          <a:p>
            <a:endParaRPr lang="en-GB" dirty="0"/>
          </a:p>
          <a:p>
            <a:endParaRPr lang="en-GB" dirty="0"/>
          </a:p>
        </p:txBody>
      </p:sp>
      <p:sp>
        <p:nvSpPr>
          <p:cNvPr id="2" name="TextBox 1"/>
          <p:cNvSpPr txBox="1"/>
          <p:nvPr/>
        </p:nvSpPr>
        <p:spPr>
          <a:xfrm>
            <a:off x="537331" y="1383034"/>
            <a:ext cx="10618573" cy="4893647"/>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a:t>
            </a:r>
            <a:r>
              <a:rPr lang="en-GB" sz="2400" b="1" dirty="0">
                <a:latin typeface="Arial" panose="020B0604020202020204" pitchFamily="34" charset="0"/>
                <a:cs typeface="Arial" panose="020B0604020202020204" pitchFamily="34" charset="0"/>
              </a:rPr>
              <a:t>EMCC</a:t>
            </a:r>
            <a:r>
              <a:rPr lang="en-GB" sz="2400" dirty="0">
                <a:latin typeface="Arial" panose="020B0604020202020204" pitchFamily="34" charset="0"/>
                <a:cs typeface="Arial" panose="020B0604020202020204" pitchFamily="34" charset="0"/>
              </a:rPr>
              <a:t>: one hour to every thirty five hours of coaching (minimum quarterly).</a:t>
            </a:r>
          </a:p>
          <a:p>
            <a:r>
              <a:rPr lang="en-GB" sz="2400" dirty="0">
                <a:latin typeface="Arial" panose="020B0604020202020204" pitchFamily="34" charset="0"/>
                <a:cs typeface="Arial" panose="020B0604020202020204" pitchFamily="34" charset="0"/>
              </a:rPr>
              <a:t>*</a:t>
            </a:r>
            <a:r>
              <a:rPr lang="en-GB" sz="2400" b="1" dirty="0">
                <a:latin typeface="Arial" panose="020B0604020202020204" pitchFamily="34" charset="0"/>
                <a:cs typeface="Arial" panose="020B0604020202020204" pitchFamily="34" charset="0"/>
              </a:rPr>
              <a:t>AC</a:t>
            </a:r>
            <a:r>
              <a:rPr lang="en-GB" sz="2400" dirty="0">
                <a:latin typeface="Arial" panose="020B0604020202020204" pitchFamily="34" charset="0"/>
                <a:cs typeface="Arial" panose="020B0604020202020204" pitchFamily="34" charset="0"/>
              </a:rPr>
              <a:t>: one hour to every fifteen sessions (minimum of one hour per month).</a:t>
            </a:r>
          </a:p>
          <a:p>
            <a:r>
              <a:rPr lang="en-GB" sz="2400" dirty="0">
                <a:latin typeface="Arial" panose="020B0604020202020204" pitchFamily="34" charset="0"/>
                <a:cs typeface="Arial" panose="020B0604020202020204" pitchFamily="34" charset="0"/>
              </a:rPr>
              <a:t>*</a:t>
            </a:r>
            <a:r>
              <a:rPr lang="en-GB" sz="2400" b="1" dirty="0">
                <a:latin typeface="Arial" panose="020B0604020202020204" pitchFamily="34" charset="0"/>
                <a:cs typeface="Arial" panose="020B0604020202020204" pitchFamily="34" charset="0"/>
              </a:rPr>
              <a:t>BPS</a:t>
            </a:r>
            <a:r>
              <a:rPr lang="en-GB" sz="2400" dirty="0">
                <a:latin typeface="Arial" panose="020B0604020202020204" pitchFamily="34" charset="0"/>
                <a:cs typeface="Arial" panose="020B0604020202020204" pitchFamily="34" charset="0"/>
              </a:rPr>
              <a:t>: minimum of one hour per month</a:t>
            </a:r>
          </a:p>
          <a:p>
            <a:r>
              <a:rPr lang="en-GB" sz="2400" dirty="0">
                <a:latin typeface="Arial" panose="020B0604020202020204" pitchFamily="34" charset="0"/>
                <a:cs typeface="Arial" panose="020B0604020202020204" pitchFamily="34" charset="0"/>
              </a:rPr>
              <a:t>*</a:t>
            </a:r>
            <a:r>
              <a:rPr lang="en-GB" sz="2400" b="1" dirty="0">
                <a:latin typeface="Arial" panose="020B0604020202020204" pitchFamily="34" charset="0"/>
                <a:cs typeface="Arial" panose="020B0604020202020204" pitchFamily="34" charset="0"/>
              </a:rPr>
              <a:t>CIPD</a:t>
            </a:r>
            <a:r>
              <a:rPr lang="en-GB" sz="2400" dirty="0">
                <a:latin typeface="Arial" panose="020B0604020202020204" pitchFamily="34" charset="0"/>
                <a:cs typeface="Arial" panose="020B0604020202020204" pitchFamily="34" charset="0"/>
              </a:rPr>
              <a:t>: one hour to every twenty five hours of coaching for experienced coaches, or one hour to every twenty hours coaching for trainee or newly qualified coaches. The gap between sessions should be no longer than six weeks.</a:t>
            </a:r>
          </a:p>
          <a:p>
            <a:r>
              <a:rPr lang="en-GB" sz="2400" b="1" dirty="0">
                <a:latin typeface="Arial" panose="020B0604020202020204" pitchFamily="34" charset="0"/>
                <a:cs typeface="Arial" panose="020B0604020202020204" pitchFamily="34" charset="0"/>
              </a:rPr>
              <a:t>ICF</a:t>
            </a:r>
            <a:r>
              <a:rPr lang="en-GB" sz="2400" dirty="0">
                <a:latin typeface="Arial" panose="020B0604020202020204" pitchFamily="34" charset="0"/>
                <a:cs typeface="Arial" panose="020B0604020202020204" pitchFamily="34" charset="0"/>
              </a:rPr>
              <a:t>: The ICFA Supervision Task Force recommends 1 hour of 1-1 supervision for 20 client contact hours or 2 hours of group supervision for 20 contact hours (from:  </a:t>
            </a:r>
            <a:r>
              <a:rPr lang="en-GB" sz="2400" dirty="0">
                <a:latin typeface="Arial" panose="020B0604020202020204" pitchFamily="34" charset="0"/>
                <a:cs typeface="Arial" panose="020B0604020202020204" pitchFamily="34" charset="0"/>
                <a:hlinkClick r:id="rId3"/>
              </a:rPr>
              <a:t>https://coachingsupervisionacademy.com/icf-mentoring-or-supervision/</a:t>
            </a:r>
            <a:r>
              <a:rPr lang="en-GB" sz="2400" dirty="0">
                <a:latin typeface="Arial" panose="020B0604020202020204" pitchFamily="34" charset="0"/>
                <a:cs typeface="Arial" panose="020B0604020202020204" pitchFamily="34" charset="0"/>
              </a:rPr>
              <a:t>) </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 </a:t>
            </a:r>
            <a:r>
              <a:rPr lang="en-GB" sz="2000" i="1" dirty="0">
                <a:latin typeface="Arial" panose="020B0604020202020204" pitchFamily="34" charset="0"/>
                <a:cs typeface="Arial" panose="020B0604020202020204" pitchFamily="34" charset="0"/>
              </a:rPr>
              <a:t>Taken from Katherine St John Brooks 2014, p218</a:t>
            </a:r>
          </a:p>
        </p:txBody>
      </p:sp>
      <p:sp>
        <p:nvSpPr>
          <p:cNvPr id="8" name="TextBox 7">
            <a:extLst>
              <a:ext uri="{FF2B5EF4-FFF2-40B4-BE49-F238E27FC236}">
                <a16:creationId xmlns:a16="http://schemas.microsoft.com/office/drawing/2014/main" id="{70F0CB4B-9598-4448-84A4-CBE34990213B}"/>
              </a:ext>
            </a:extLst>
          </p:cNvPr>
          <p:cNvSpPr txBox="1"/>
          <p:nvPr/>
        </p:nvSpPr>
        <p:spPr>
          <a:xfrm>
            <a:off x="3491549" y="524656"/>
            <a:ext cx="6775555" cy="584775"/>
          </a:xfrm>
          <a:prstGeom prst="rect">
            <a:avLst/>
          </a:prstGeom>
          <a:noFill/>
        </p:spPr>
        <p:txBody>
          <a:bodyPr wrap="square" rtlCol="0">
            <a:spAutoFit/>
          </a:bodyPr>
          <a:lstStyle/>
          <a:p>
            <a:r>
              <a:rPr lang="en-GB" sz="3200" b="1" dirty="0">
                <a:latin typeface="Arial" panose="020B0604020202020204" pitchFamily="34" charset="0"/>
                <a:cs typeface="Arial" panose="020B0604020202020204" pitchFamily="34" charset="0"/>
              </a:rPr>
              <a:t>Recommended frequency</a:t>
            </a:r>
          </a:p>
        </p:txBody>
      </p:sp>
    </p:spTree>
    <p:extLst>
      <p:ext uri="{BB962C8B-B14F-4D97-AF65-F5344CB8AC3E}">
        <p14:creationId xmlns:p14="http://schemas.microsoft.com/office/powerpoint/2010/main" val="3411663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0"/>
            <a:ext cx="3038764" cy="964891"/>
          </a:xfrm>
        </p:spPr>
      </p:pic>
      <p:sp>
        <p:nvSpPr>
          <p:cNvPr id="4" name="Rectangle 3"/>
          <p:cNvSpPr/>
          <p:nvPr/>
        </p:nvSpPr>
        <p:spPr>
          <a:xfrm>
            <a:off x="0" y="0"/>
            <a:ext cx="12191998" cy="6857999"/>
          </a:xfrm>
          <a:prstGeom prst="rect">
            <a:avLst/>
          </a:prstGeom>
          <a:gradFill>
            <a:gsLst>
              <a:gs pos="0">
                <a:schemeClr val="accent1">
                  <a:lumMod val="40000"/>
                  <a:lumOff val="60000"/>
                  <a:alpha val="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p:cNvSpPr txBox="1"/>
          <p:nvPr/>
        </p:nvSpPr>
        <p:spPr>
          <a:xfrm>
            <a:off x="258618" y="6382327"/>
            <a:ext cx="11176000" cy="338554"/>
          </a:xfrm>
          <a:prstGeom prst="rect">
            <a:avLst/>
          </a:prstGeom>
          <a:noFill/>
        </p:spPr>
        <p:txBody>
          <a:bodyPr wrap="square" rtlCol="0">
            <a:spAutoFit/>
          </a:bodyPr>
          <a:lstStyle/>
          <a:p>
            <a:r>
              <a:rPr lang="en-GB" sz="1600" i="1" dirty="0">
                <a:solidFill>
                  <a:srgbClr val="FFC000"/>
                </a:solidFill>
              </a:rPr>
              <a:t>www.steve-page-yorks.co.uk</a:t>
            </a:r>
          </a:p>
        </p:txBody>
      </p:sp>
      <p:sp>
        <p:nvSpPr>
          <p:cNvPr id="9" name="TextBox 8"/>
          <p:cNvSpPr txBox="1"/>
          <p:nvPr/>
        </p:nvSpPr>
        <p:spPr>
          <a:xfrm>
            <a:off x="3683726" y="418143"/>
            <a:ext cx="8114278" cy="923330"/>
          </a:xfrm>
          <a:prstGeom prst="rect">
            <a:avLst/>
          </a:prstGeom>
          <a:noFill/>
        </p:spPr>
        <p:txBody>
          <a:bodyPr wrap="square" rtlCol="0">
            <a:spAutoFit/>
          </a:bodyPr>
          <a:lstStyle/>
          <a:p>
            <a:endParaRPr lang="en-GB" dirty="0"/>
          </a:p>
          <a:p>
            <a:endParaRPr lang="en-GB" dirty="0"/>
          </a:p>
          <a:p>
            <a:r>
              <a:rPr lang="en-GB" dirty="0"/>
              <a:t> </a:t>
            </a:r>
          </a:p>
        </p:txBody>
      </p:sp>
      <p:sp>
        <p:nvSpPr>
          <p:cNvPr id="99" name="TextBox 98"/>
          <p:cNvSpPr txBox="1"/>
          <p:nvPr/>
        </p:nvSpPr>
        <p:spPr>
          <a:xfrm>
            <a:off x="3430052" y="406485"/>
            <a:ext cx="8259440" cy="923330"/>
          </a:xfrm>
          <a:prstGeom prst="rect">
            <a:avLst/>
          </a:prstGeom>
          <a:noFill/>
        </p:spPr>
        <p:txBody>
          <a:bodyPr wrap="square" rtlCol="0">
            <a:spAutoFit/>
          </a:bodyPr>
          <a:lstStyle/>
          <a:p>
            <a:endParaRPr lang="en-GB" dirty="0"/>
          </a:p>
          <a:p>
            <a:endParaRPr lang="en-GB" dirty="0"/>
          </a:p>
          <a:p>
            <a:endParaRPr lang="en-GB" dirty="0"/>
          </a:p>
        </p:txBody>
      </p:sp>
      <p:sp>
        <p:nvSpPr>
          <p:cNvPr id="2" name="TextBox 1"/>
          <p:cNvSpPr txBox="1"/>
          <p:nvPr/>
        </p:nvSpPr>
        <p:spPr>
          <a:xfrm>
            <a:off x="687860" y="1329815"/>
            <a:ext cx="7791227" cy="3528658"/>
          </a:xfrm>
          <a:prstGeom prst="rect">
            <a:avLst/>
          </a:prstGeom>
          <a:noFill/>
        </p:spPr>
        <p:txBody>
          <a:bodyPr wrap="square" rtlCol="0">
            <a:spAutoFit/>
          </a:bodyPr>
          <a:lstStyle/>
          <a:p>
            <a:pPr>
              <a:lnSpc>
                <a:spcPts val="3000"/>
              </a:lnSpc>
            </a:pPr>
            <a:r>
              <a:rPr lang="en-US" altLang="en-US" sz="2400" dirty="0">
                <a:latin typeface="Arial" panose="020B0604020202020204" pitchFamily="34" charset="0"/>
                <a:cs typeface="Arial" panose="020B0604020202020204" pitchFamily="34" charset="0"/>
              </a:rPr>
              <a:t>In 1985 </a:t>
            </a:r>
            <a:r>
              <a:rPr lang="en-US" altLang="en-US" sz="2400" dirty="0" err="1">
                <a:latin typeface="Arial" panose="020B0604020202020204" pitchFamily="34" charset="0"/>
                <a:cs typeface="Arial" panose="020B0604020202020204" pitchFamily="34" charset="0"/>
              </a:rPr>
              <a:t>Kadushin</a:t>
            </a:r>
            <a:r>
              <a:rPr lang="en-US" altLang="en-US" sz="2400" dirty="0">
                <a:latin typeface="Arial" panose="020B0604020202020204" pitchFamily="34" charset="0"/>
                <a:cs typeface="Arial" panose="020B0604020202020204" pitchFamily="34" charset="0"/>
              </a:rPr>
              <a:t>, writing about social work, defined the purposes of supervision as </a:t>
            </a:r>
            <a:r>
              <a:rPr lang="en-US" altLang="en-US" sz="2400" i="1" dirty="0">
                <a:latin typeface="Arial" panose="020B0604020202020204" pitchFamily="34" charset="0"/>
                <a:cs typeface="Arial" panose="020B0604020202020204" pitchFamily="34" charset="0"/>
              </a:rPr>
              <a:t>educative</a:t>
            </a:r>
            <a:r>
              <a:rPr lang="en-US" altLang="en-US" sz="2400" dirty="0">
                <a:latin typeface="Arial" panose="020B0604020202020204" pitchFamily="34" charset="0"/>
                <a:cs typeface="Arial" panose="020B0604020202020204" pitchFamily="34" charset="0"/>
              </a:rPr>
              <a:t>, </a:t>
            </a:r>
            <a:r>
              <a:rPr lang="en-US" altLang="en-US" sz="2400" i="1" dirty="0">
                <a:latin typeface="Arial" panose="020B0604020202020204" pitchFamily="34" charset="0"/>
                <a:cs typeface="Arial" panose="020B0604020202020204" pitchFamily="34" charset="0"/>
              </a:rPr>
              <a:t>supportive</a:t>
            </a:r>
            <a:r>
              <a:rPr lang="en-US" altLang="en-US" sz="2400" dirty="0">
                <a:latin typeface="Arial" panose="020B0604020202020204" pitchFamily="34" charset="0"/>
                <a:cs typeface="Arial" panose="020B0604020202020204" pitchFamily="34" charset="0"/>
              </a:rPr>
              <a:t> and </a:t>
            </a:r>
            <a:r>
              <a:rPr lang="en-US" altLang="en-US" sz="2400" i="1" dirty="0">
                <a:latin typeface="Arial" panose="020B0604020202020204" pitchFamily="34" charset="0"/>
                <a:cs typeface="Arial" panose="020B0604020202020204" pitchFamily="34" charset="0"/>
              </a:rPr>
              <a:t>managerial</a:t>
            </a:r>
            <a:r>
              <a:rPr lang="en-US" altLang="en-US" sz="2400" dirty="0">
                <a:latin typeface="Arial" panose="020B0604020202020204" pitchFamily="34" charset="0"/>
                <a:cs typeface="Arial" panose="020B0604020202020204" pitchFamily="34" charset="0"/>
              </a:rPr>
              <a:t>. </a:t>
            </a:r>
          </a:p>
          <a:p>
            <a:pPr>
              <a:lnSpc>
                <a:spcPts val="3000"/>
              </a:lnSpc>
            </a:pPr>
            <a:r>
              <a:rPr lang="en-US" altLang="en-US" sz="2400" dirty="0">
                <a:latin typeface="Arial" panose="020B0604020202020204" pitchFamily="34" charset="0"/>
                <a:cs typeface="Arial" panose="020B0604020202020204" pitchFamily="34" charset="0"/>
              </a:rPr>
              <a:t>Proctor (1988) translated these into </a:t>
            </a:r>
            <a:r>
              <a:rPr lang="en-US" altLang="en-US" sz="2400" i="1" dirty="0">
                <a:latin typeface="Arial" panose="020B0604020202020204" pitchFamily="34" charset="0"/>
                <a:cs typeface="Arial" panose="020B0604020202020204" pitchFamily="34" charset="0"/>
              </a:rPr>
              <a:t>formative</a:t>
            </a:r>
            <a:r>
              <a:rPr lang="en-US" altLang="en-US" sz="2400" dirty="0">
                <a:latin typeface="Arial" panose="020B0604020202020204" pitchFamily="34" charset="0"/>
                <a:cs typeface="Arial" panose="020B0604020202020204" pitchFamily="34" charset="0"/>
              </a:rPr>
              <a:t>, </a:t>
            </a:r>
            <a:r>
              <a:rPr lang="en-US" altLang="en-US" sz="2400" i="1" dirty="0">
                <a:latin typeface="Arial" panose="020B0604020202020204" pitchFamily="34" charset="0"/>
                <a:cs typeface="Arial" panose="020B0604020202020204" pitchFamily="34" charset="0"/>
              </a:rPr>
              <a:t>restorative</a:t>
            </a:r>
            <a:r>
              <a:rPr lang="en-US" altLang="en-US" sz="2400" dirty="0">
                <a:latin typeface="Arial" panose="020B0604020202020204" pitchFamily="34" charset="0"/>
                <a:cs typeface="Arial" panose="020B0604020202020204" pitchFamily="34" charset="0"/>
              </a:rPr>
              <a:t> and </a:t>
            </a:r>
            <a:r>
              <a:rPr lang="en-US" altLang="en-US" sz="2400" i="1" dirty="0">
                <a:latin typeface="Arial" panose="020B0604020202020204" pitchFamily="34" charset="0"/>
                <a:cs typeface="Arial" panose="020B0604020202020204" pitchFamily="34" charset="0"/>
              </a:rPr>
              <a:t>normative</a:t>
            </a:r>
            <a:r>
              <a:rPr lang="en-US" altLang="en-US" sz="2400" dirty="0">
                <a:latin typeface="Arial" panose="020B0604020202020204" pitchFamily="34" charset="0"/>
                <a:cs typeface="Arial" panose="020B0604020202020204" pitchFamily="34" charset="0"/>
              </a:rPr>
              <a:t>.</a:t>
            </a:r>
          </a:p>
          <a:p>
            <a:pPr>
              <a:lnSpc>
                <a:spcPts val="3000"/>
              </a:lnSpc>
            </a:pPr>
            <a:endParaRPr lang="en-US" altLang="en-US" sz="2400" dirty="0">
              <a:latin typeface="Arial" panose="020B0604020202020204" pitchFamily="34" charset="0"/>
              <a:cs typeface="Arial" panose="020B0604020202020204" pitchFamily="34" charset="0"/>
            </a:endParaRPr>
          </a:p>
          <a:p>
            <a:pPr>
              <a:lnSpc>
                <a:spcPts val="3000"/>
              </a:lnSpc>
            </a:pPr>
            <a:r>
              <a:rPr lang="en-US" altLang="en-US" sz="2400" dirty="0">
                <a:latin typeface="Arial" panose="020B0604020202020204" pitchFamily="34" charset="0"/>
                <a:cs typeface="Arial" panose="020B0604020202020204" pitchFamily="34" charset="0"/>
              </a:rPr>
              <a:t>This is sometimes referred to as; </a:t>
            </a:r>
          </a:p>
          <a:p>
            <a:pPr>
              <a:lnSpc>
                <a:spcPts val="3000"/>
              </a:lnSpc>
            </a:pPr>
            <a:endParaRPr lang="en-US" altLang="en-US" sz="2400" dirty="0">
              <a:latin typeface="Arial" panose="020B0604020202020204" pitchFamily="34" charset="0"/>
              <a:cs typeface="Arial" panose="020B0604020202020204" pitchFamily="34" charset="0"/>
            </a:endParaRPr>
          </a:p>
          <a:p>
            <a:pPr>
              <a:lnSpc>
                <a:spcPts val="3000"/>
              </a:lnSpc>
            </a:pPr>
            <a:r>
              <a:rPr lang="en-US" altLang="en-US" sz="2400" dirty="0">
                <a:latin typeface="Arial" panose="020B0604020202020204" pitchFamily="34" charset="0"/>
                <a:cs typeface="Arial" panose="020B0604020202020204" pitchFamily="34" charset="0"/>
              </a:rPr>
              <a:t>“The three legged stool of supervision”</a:t>
            </a:r>
          </a:p>
        </p:txBody>
      </p:sp>
      <p:sp>
        <p:nvSpPr>
          <p:cNvPr id="8" name="TextBox 7">
            <a:extLst>
              <a:ext uri="{FF2B5EF4-FFF2-40B4-BE49-F238E27FC236}">
                <a16:creationId xmlns:a16="http://schemas.microsoft.com/office/drawing/2014/main" id="{5733F84D-1B9A-4CFD-968F-E33094426406}"/>
              </a:ext>
            </a:extLst>
          </p:cNvPr>
          <p:cNvSpPr txBox="1"/>
          <p:nvPr/>
        </p:nvSpPr>
        <p:spPr>
          <a:xfrm>
            <a:off x="3491549" y="524656"/>
            <a:ext cx="6775555" cy="584775"/>
          </a:xfrm>
          <a:prstGeom prst="rect">
            <a:avLst/>
          </a:prstGeom>
          <a:noFill/>
        </p:spPr>
        <p:txBody>
          <a:bodyPr wrap="square" rtlCol="0">
            <a:spAutoFit/>
          </a:bodyPr>
          <a:lstStyle/>
          <a:p>
            <a:r>
              <a:rPr lang="en-GB" sz="3200" b="1" dirty="0">
                <a:latin typeface="Arial" panose="020B0604020202020204" pitchFamily="34" charset="0"/>
                <a:cs typeface="Arial" panose="020B0604020202020204" pitchFamily="34" charset="0"/>
              </a:rPr>
              <a:t>Purposes</a:t>
            </a:r>
          </a:p>
        </p:txBody>
      </p:sp>
      <p:pic>
        <p:nvPicPr>
          <p:cNvPr id="10" name="Picture 9">
            <a:extLst>
              <a:ext uri="{FF2B5EF4-FFF2-40B4-BE49-F238E27FC236}">
                <a16:creationId xmlns:a16="http://schemas.microsoft.com/office/drawing/2014/main" id="{9E471EB2-F30D-40A5-92EB-C65B1148EF5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70210" y="2409266"/>
            <a:ext cx="4452268" cy="4448733"/>
          </a:xfrm>
          <a:prstGeom prst="rect">
            <a:avLst/>
          </a:prstGeom>
          <a:ln>
            <a:noFill/>
          </a:ln>
        </p:spPr>
      </p:pic>
    </p:spTree>
    <p:extLst>
      <p:ext uri="{BB962C8B-B14F-4D97-AF65-F5344CB8AC3E}">
        <p14:creationId xmlns:p14="http://schemas.microsoft.com/office/powerpoint/2010/main" val="1411062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0"/>
            <a:ext cx="3038764" cy="964891"/>
          </a:xfrm>
        </p:spPr>
      </p:pic>
      <p:sp>
        <p:nvSpPr>
          <p:cNvPr id="4" name="Rectangle 3"/>
          <p:cNvSpPr/>
          <p:nvPr/>
        </p:nvSpPr>
        <p:spPr>
          <a:xfrm>
            <a:off x="0" y="0"/>
            <a:ext cx="12191998" cy="6857999"/>
          </a:xfrm>
          <a:prstGeom prst="rect">
            <a:avLst/>
          </a:prstGeom>
          <a:gradFill>
            <a:gsLst>
              <a:gs pos="0">
                <a:schemeClr val="accent1">
                  <a:lumMod val="40000"/>
                  <a:lumOff val="60000"/>
                  <a:alpha val="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p:cNvSpPr txBox="1"/>
          <p:nvPr/>
        </p:nvSpPr>
        <p:spPr>
          <a:xfrm>
            <a:off x="258618" y="6382327"/>
            <a:ext cx="11176000" cy="338554"/>
          </a:xfrm>
          <a:prstGeom prst="rect">
            <a:avLst/>
          </a:prstGeom>
          <a:noFill/>
        </p:spPr>
        <p:txBody>
          <a:bodyPr wrap="square" rtlCol="0">
            <a:spAutoFit/>
          </a:bodyPr>
          <a:lstStyle/>
          <a:p>
            <a:r>
              <a:rPr lang="en-GB" sz="1600" i="1" dirty="0">
                <a:solidFill>
                  <a:srgbClr val="FFC000"/>
                </a:solidFill>
              </a:rPr>
              <a:t>www.steve-page-yorks.co.uk</a:t>
            </a:r>
          </a:p>
        </p:txBody>
      </p:sp>
      <p:sp>
        <p:nvSpPr>
          <p:cNvPr id="9" name="TextBox 8"/>
          <p:cNvSpPr txBox="1"/>
          <p:nvPr/>
        </p:nvSpPr>
        <p:spPr>
          <a:xfrm>
            <a:off x="3683726" y="418143"/>
            <a:ext cx="8114278" cy="923330"/>
          </a:xfrm>
          <a:prstGeom prst="rect">
            <a:avLst/>
          </a:prstGeom>
          <a:noFill/>
        </p:spPr>
        <p:txBody>
          <a:bodyPr wrap="square" rtlCol="0">
            <a:spAutoFit/>
          </a:bodyPr>
          <a:lstStyle/>
          <a:p>
            <a:endParaRPr lang="en-GB" dirty="0"/>
          </a:p>
          <a:p>
            <a:endParaRPr lang="en-GB" dirty="0"/>
          </a:p>
          <a:p>
            <a:r>
              <a:rPr lang="en-GB" dirty="0"/>
              <a:t> </a:t>
            </a:r>
          </a:p>
        </p:txBody>
      </p:sp>
      <p:sp>
        <p:nvSpPr>
          <p:cNvPr id="99" name="TextBox 98"/>
          <p:cNvSpPr txBox="1"/>
          <p:nvPr/>
        </p:nvSpPr>
        <p:spPr>
          <a:xfrm>
            <a:off x="3430052" y="406485"/>
            <a:ext cx="8259440" cy="923330"/>
          </a:xfrm>
          <a:prstGeom prst="rect">
            <a:avLst/>
          </a:prstGeom>
          <a:noFill/>
        </p:spPr>
        <p:txBody>
          <a:bodyPr wrap="square" rtlCol="0">
            <a:spAutoFit/>
          </a:bodyPr>
          <a:lstStyle/>
          <a:p>
            <a:endParaRPr lang="en-GB" dirty="0"/>
          </a:p>
          <a:p>
            <a:endParaRPr lang="en-GB" dirty="0"/>
          </a:p>
          <a:p>
            <a:endParaRPr lang="en-GB" dirty="0"/>
          </a:p>
        </p:txBody>
      </p:sp>
      <p:sp>
        <p:nvSpPr>
          <p:cNvPr id="2" name="TextBox 1"/>
          <p:cNvSpPr txBox="1"/>
          <p:nvPr/>
        </p:nvSpPr>
        <p:spPr>
          <a:xfrm>
            <a:off x="687860" y="1329815"/>
            <a:ext cx="10618573" cy="5009833"/>
          </a:xfrm>
          <a:prstGeom prst="rect">
            <a:avLst/>
          </a:prstGeom>
          <a:noFill/>
        </p:spPr>
        <p:txBody>
          <a:bodyPr wrap="square" rtlCol="0">
            <a:spAutoFit/>
          </a:bodyPr>
          <a:lstStyle/>
          <a:p>
            <a:pPr>
              <a:lnSpc>
                <a:spcPct val="150000"/>
              </a:lnSpc>
            </a:pPr>
            <a:r>
              <a:rPr lang="en-US" altLang="en-US" sz="2400" dirty="0">
                <a:latin typeface="Arial" panose="020B0604020202020204" pitchFamily="34" charset="0"/>
                <a:cs typeface="Arial" panose="020B0604020202020204" pitchFamily="34" charset="0"/>
              </a:rPr>
              <a:t>To these some (for example David Drake) have recently added a fourth – </a:t>
            </a:r>
            <a:r>
              <a:rPr lang="en-US" altLang="en-US" sz="2400" i="1" dirty="0">
                <a:latin typeface="Arial" panose="020B0604020202020204" pitchFamily="34" charset="0"/>
                <a:cs typeface="Arial" panose="020B0604020202020204" pitchFamily="34" charset="0"/>
              </a:rPr>
              <a:t>integrative. </a:t>
            </a:r>
          </a:p>
          <a:p>
            <a:pPr>
              <a:lnSpc>
                <a:spcPct val="150000"/>
              </a:lnSpc>
            </a:pPr>
            <a:r>
              <a:rPr lang="en-US" altLang="en-US" sz="2400" b="1" dirty="0">
                <a:latin typeface="Arial" panose="020B0604020202020204" pitchFamily="34" charset="0"/>
                <a:cs typeface="Arial" panose="020B0604020202020204" pitchFamily="34" charset="0"/>
              </a:rPr>
              <a:t>Formative</a:t>
            </a:r>
            <a:r>
              <a:rPr lang="en-US" altLang="en-US" sz="2400" dirty="0">
                <a:latin typeface="Arial" panose="020B0604020202020204" pitchFamily="34" charset="0"/>
                <a:cs typeface="Arial" panose="020B0604020202020204" pitchFamily="34" charset="0"/>
              </a:rPr>
              <a:t> – the continuing development and learning of the coach.</a:t>
            </a:r>
          </a:p>
          <a:p>
            <a:pPr>
              <a:lnSpc>
                <a:spcPct val="150000"/>
              </a:lnSpc>
            </a:pPr>
            <a:r>
              <a:rPr lang="en-US" altLang="en-US" sz="2400" b="1" dirty="0">
                <a:latin typeface="Arial" panose="020B0604020202020204" pitchFamily="34" charset="0"/>
                <a:cs typeface="Arial" panose="020B0604020202020204" pitchFamily="34" charset="0"/>
              </a:rPr>
              <a:t>Restorative</a:t>
            </a:r>
            <a:r>
              <a:rPr lang="en-US" altLang="en-US" sz="2400" dirty="0">
                <a:latin typeface="Arial" panose="020B0604020202020204" pitchFamily="34" charset="0"/>
                <a:cs typeface="Arial" panose="020B0604020202020204" pitchFamily="34" charset="0"/>
              </a:rPr>
              <a:t> – maintaining the wellbeing and vitality of the coach, allowing some discharge of difficult or demanding experiences in coaching. </a:t>
            </a:r>
          </a:p>
          <a:p>
            <a:pPr>
              <a:lnSpc>
                <a:spcPct val="150000"/>
              </a:lnSpc>
            </a:pPr>
            <a:r>
              <a:rPr lang="en-US" altLang="en-US" sz="2400" b="1" dirty="0">
                <a:latin typeface="Arial" panose="020B0604020202020204" pitchFamily="34" charset="0"/>
                <a:cs typeface="Arial" panose="020B0604020202020204" pitchFamily="34" charset="0"/>
              </a:rPr>
              <a:t>Normative</a:t>
            </a:r>
            <a:r>
              <a:rPr lang="en-US" altLang="en-US" sz="2400" dirty="0">
                <a:latin typeface="Arial" panose="020B0604020202020204" pitchFamily="34" charset="0"/>
                <a:cs typeface="Arial" panose="020B0604020202020204" pitchFamily="34" charset="0"/>
              </a:rPr>
              <a:t> – considering best practice and encouraging the coach to operate within ethical and legal guidance.</a:t>
            </a:r>
          </a:p>
          <a:p>
            <a:pPr>
              <a:lnSpc>
                <a:spcPct val="150000"/>
              </a:lnSpc>
            </a:pPr>
            <a:r>
              <a:rPr lang="en-US" altLang="en-US" sz="2400" b="1" dirty="0">
                <a:latin typeface="Arial" panose="020B0604020202020204" pitchFamily="34" charset="0"/>
                <a:cs typeface="Arial" panose="020B0604020202020204" pitchFamily="34" charset="0"/>
              </a:rPr>
              <a:t>Integrative</a:t>
            </a:r>
            <a:r>
              <a:rPr lang="en-US" altLang="en-US" sz="2400" dirty="0">
                <a:latin typeface="Arial" panose="020B0604020202020204" pitchFamily="34" charset="0"/>
                <a:cs typeface="Arial" panose="020B0604020202020204" pitchFamily="34" charset="0"/>
              </a:rPr>
              <a:t> – drawing together these strands and encouraging the coach to develop the facility of an active ‘internal supervisor’.</a:t>
            </a:r>
          </a:p>
        </p:txBody>
      </p:sp>
      <p:sp>
        <p:nvSpPr>
          <p:cNvPr id="8" name="TextBox 7">
            <a:extLst>
              <a:ext uri="{FF2B5EF4-FFF2-40B4-BE49-F238E27FC236}">
                <a16:creationId xmlns:a16="http://schemas.microsoft.com/office/drawing/2014/main" id="{5733F84D-1B9A-4CFD-968F-E33094426406}"/>
              </a:ext>
            </a:extLst>
          </p:cNvPr>
          <p:cNvSpPr txBox="1"/>
          <p:nvPr/>
        </p:nvSpPr>
        <p:spPr>
          <a:xfrm>
            <a:off x="3491549" y="524656"/>
            <a:ext cx="6775555" cy="584775"/>
          </a:xfrm>
          <a:prstGeom prst="rect">
            <a:avLst/>
          </a:prstGeom>
          <a:noFill/>
        </p:spPr>
        <p:txBody>
          <a:bodyPr wrap="square" rtlCol="0">
            <a:spAutoFit/>
          </a:bodyPr>
          <a:lstStyle/>
          <a:p>
            <a:r>
              <a:rPr lang="en-GB" sz="3200" b="1" dirty="0">
                <a:latin typeface="Arial" panose="020B0604020202020204" pitchFamily="34" charset="0"/>
                <a:cs typeface="Arial" panose="020B0604020202020204" pitchFamily="34" charset="0"/>
              </a:rPr>
              <a:t>Purposes</a:t>
            </a:r>
          </a:p>
        </p:txBody>
      </p:sp>
    </p:spTree>
    <p:extLst>
      <p:ext uri="{BB962C8B-B14F-4D97-AF65-F5344CB8AC3E}">
        <p14:creationId xmlns:p14="http://schemas.microsoft.com/office/powerpoint/2010/main" val="205895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0"/>
            <a:ext cx="3038764" cy="964891"/>
          </a:xfrm>
        </p:spPr>
      </p:pic>
      <p:sp>
        <p:nvSpPr>
          <p:cNvPr id="4" name="Rectangle 3"/>
          <p:cNvSpPr/>
          <p:nvPr/>
        </p:nvSpPr>
        <p:spPr>
          <a:xfrm>
            <a:off x="0" y="0"/>
            <a:ext cx="12191998" cy="6857999"/>
          </a:xfrm>
          <a:prstGeom prst="rect">
            <a:avLst/>
          </a:prstGeom>
          <a:gradFill>
            <a:gsLst>
              <a:gs pos="0">
                <a:schemeClr val="accent1">
                  <a:lumMod val="40000"/>
                  <a:lumOff val="60000"/>
                  <a:alpha val="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p:cNvSpPr txBox="1"/>
          <p:nvPr/>
        </p:nvSpPr>
        <p:spPr>
          <a:xfrm>
            <a:off x="258618" y="6382327"/>
            <a:ext cx="11176000" cy="338554"/>
          </a:xfrm>
          <a:prstGeom prst="rect">
            <a:avLst/>
          </a:prstGeom>
          <a:noFill/>
        </p:spPr>
        <p:txBody>
          <a:bodyPr wrap="square" rtlCol="0">
            <a:spAutoFit/>
          </a:bodyPr>
          <a:lstStyle/>
          <a:p>
            <a:r>
              <a:rPr lang="en-GB" sz="1600" i="1" dirty="0">
                <a:solidFill>
                  <a:srgbClr val="FFC000"/>
                </a:solidFill>
              </a:rPr>
              <a:t>www.steve-page-yorks.co.uk</a:t>
            </a:r>
          </a:p>
        </p:txBody>
      </p:sp>
      <p:sp>
        <p:nvSpPr>
          <p:cNvPr id="3" name="TextBox 2"/>
          <p:cNvSpPr txBox="1"/>
          <p:nvPr/>
        </p:nvSpPr>
        <p:spPr>
          <a:xfrm>
            <a:off x="535709" y="1468582"/>
            <a:ext cx="11259127" cy="4278094"/>
          </a:xfrm>
          <a:prstGeom prst="rect">
            <a:avLst/>
          </a:prstGeom>
          <a:noFill/>
        </p:spPr>
        <p:txBody>
          <a:bodyPr wrap="square" rtlCol="0">
            <a:spAutoFit/>
          </a:bodyPr>
          <a:lstStyle/>
          <a:p>
            <a:pPr>
              <a:spcAft>
                <a:spcPts val="1200"/>
              </a:spcAft>
            </a:pPr>
            <a:endParaRPr lang="en-GB" dirty="0"/>
          </a:p>
          <a:p>
            <a:pPr algn="r">
              <a:spcAft>
                <a:spcPts val="1200"/>
              </a:spcAft>
            </a:pPr>
            <a:r>
              <a:rPr lang="en-GB" sz="3200" b="1" dirty="0"/>
              <a:t>Any questions or comments?</a:t>
            </a:r>
          </a:p>
          <a:p>
            <a:pPr>
              <a:spcAft>
                <a:spcPts val="1200"/>
              </a:spcAft>
              <a:buFont typeface="Arial" pitchFamily="34" charset="0"/>
              <a:buChar char="•"/>
            </a:pPr>
            <a:endParaRPr lang="en-GB" dirty="0"/>
          </a:p>
          <a:p>
            <a:pPr>
              <a:spcAft>
                <a:spcPts val="1200"/>
              </a:spcAft>
              <a:buFont typeface="Arial" pitchFamily="34" charset="0"/>
              <a:buChar char="•"/>
            </a:pPr>
            <a:endParaRPr lang="en-GB" dirty="0"/>
          </a:p>
          <a:p>
            <a:pPr>
              <a:spcAft>
                <a:spcPts val="1200"/>
              </a:spcAft>
              <a:buFont typeface="Arial" pitchFamily="34" charset="0"/>
              <a:buChar char="•"/>
            </a:pPr>
            <a:endParaRPr lang="en-GB" dirty="0"/>
          </a:p>
          <a:p>
            <a:pPr>
              <a:spcAft>
                <a:spcPts val="1200"/>
              </a:spcAft>
            </a:pPr>
            <a:endParaRPr lang="en-GB" dirty="0"/>
          </a:p>
          <a:p>
            <a:endParaRPr lang="en-GB" dirty="0"/>
          </a:p>
          <a:p>
            <a:endParaRPr lang="en-GB" dirty="0"/>
          </a:p>
          <a:p>
            <a:endParaRPr lang="en-GB" dirty="0"/>
          </a:p>
          <a:p>
            <a:endParaRPr lang="en-GB" dirty="0"/>
          </a:p>
          <a:p>
            <a:r>
              <a:rPr lang="en-GB" dirty="0"/>
              <a:t>    </a:t>
            </a:r>
          </a:p>
        </p:txBody>
      </p:sp>
      <p:pic>
        <p:nvPicPr>
          <p:cNvPr id="6" name="Content Placeholder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661" y="2554283"/>
            <a:ext cx="4601316" cy="2340146"/>
          </a:xfrm>
          <a:prstGeom prst="rect">
            <a:avLst/>
          </a:prstGeom>
        </p:spPr>
      </p:pic>
    </p:spTree>
    <p:extLst>
      <p:ext uri="{BB962C8B-B14F-4D97-AF65-F5344CB8AC3E}">
        <p14:creationId xmlns:p14="http://schemas.microsoft.com/office/powerpoint/2010/main" val="21349430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5765</TotalTime>
  <Words>582</Words>
  <Application>Microsoft Office PowerPoint</Application>
  <PresentationFormat>Widescreen</PresentationFormat>
  <Paragraphs>71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Page</dc:creator>
  <cp:lastModifiedBy>Steve Page</cp:lastModifiedBy>
  <cp:revision>48</cp:revision>
  <cp:lastPrinted>2018-10-14T10:03:23Z</cp:lastPrinted>
  <dcterms:created xsi:type="dcterms:W3CDTF">2015-02-03T16:03:37Z</dcterms:created>
  <dcterms:modified xsi:type="dcterms:W3CDTF">2018-10-14T10:03:30Z</dcterms:modified>
</cp:coreProperties>
</file>